
<file path=[Content_Types].xml><?xml version="1.0" encoding="utf-8"?>
<Types xmlns="http://schemas.openxmlformats.org/package/2006/content-types">
  <Default Extension="tmp" ContentType="image/png"/>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66" r:id="rId1"/>
  </p:sldMasterIdLst>
  <p:notesMasterIdLst>
    <p:notesMasterId r:id="rId27"/>
  </p:notesMasterIdLst>
  <p:handoutMasterIdLst>
    <p:handoutMasterId r:id="rId28"/>
  </p:handoutMasterIdLst>
  <p:sldIdLst>
    <p:sldId id="256" r:id="rId2"/>
    <p:sldId id="266" r:id="rId3"/>
    <p:sldId id="258" r:id="rId4"/>
    <p:sldId id="259" r:id="rId5"/>
    <p:sldId id="260" r:id="rId6"/>
    <p:sldId id="261" r:id="rId7"/>
    <p:sldId id="262" r:id="rId8"/>
    <p:sldId id="263" r:id="rId9"/>
    <p:sldId id="264" r:id="rId10"/>
    <p:sldId id="269" r:id="rId11"/>
    <p:sldId id="267" r:id="rId12"/>
    <p:sldId id="268" r:id="rId13"/>
    <p:sldId id="282"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235" autoAdjust="0"/>
  </p:normalViewPr>
  <p:slideViewPr>
    <p:cSldViewPr snapToGrid="0" snapToObjects="1">
      <p:cViewPr varScale="1">
        <p:scale>
          <a:sx n="102" d="100"/>
          <a:sy n="102" d="100"/>
        </p:scale>
        <p:origin x="78" y="96"/>
      </p:cViewPr>
      <p:guideLst>
        <p:guide orient="horz" pos="1620"/>
        <p:guide pos="2880"/>
      </p:guideLst>
    </p:cSldViewPr>
  </p:slideViewPr>
  <p:outlineViewPr>
    <p:cViewPr>
      <p:scale>
        <a:sx n="33" d="100"/>
        <a:sy n="33" d="100"/>
      </p:scale>
      <p:origin x="0" y="0"/>
    </p:cViewPr>
  </p:outlineViewPr>
  <p:notesTextViewPr>
    <p:cViewPr>
      <p:scale>
        <a:sx n="3" d="2"/>
        <a:sy n="3" d="2"/>
      </p:scale>
      <p:origin x="0" y="-576"/>
    </p:cViewPr>
  </p:notesTextViewPr>
  <p:notesViewPr>
    <p:cSldViewPr snapToGrid="0" snapToObjects="1">
      <p:cViewPr varScale="1">
        <p:scale>
          <a:sx n="88" d="100"/>
          <a:sy n="88" d="100"/>
        </p:scale>
        <p:origin x="3822"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B6350BB-F871-480C-9315-1BF064BBAC8E}" type="datetimeFigureOut">
              <a:rPr lang="en-US" smtClean="0"/>
              <a:t>11/24/2014</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FE84E0F-C81E-4720-AC7E-1BEB7E1959A3}" type="slidenum">
              <a:rPr lang="en-US" smtClean="0"/>
              <a:t>‹#›</a:t>
            </a:fld>
            <a:endParaRPr lang="en-US" dirty="0"/>
          </a:p>
        </p:txBody>
      </p:sp>
    </p:spTree>
    <p:extLst>
      <p:ext uri="{BB962C8B-B14F-4D97-AF65-F5344CB8AC3E}">
        <p14:creationId xmlns:p14="http://schemas.microsoft.com/office/powerpoint/2010/main" val="9162507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4807BC-4F25-4D15-9400-FEE4D63F6016}" type="datetimeFigureOut">
              <a:rPr lang="en-US" smtClean="0"/>
              <a:t>11/24/2014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912163-2973-4398-B3E2-8F7427250D67}" type="slidenum">
              <a:rPr lang="en-US" smtClean="0"/>
              <a:t>‹#›</a:t>
            </a:fld>
            <a:endParaRPr lang="en-US" dirty="0"/>
          </a:p>
        </p:txBody>
      </p:sp>
    </p:spTree>
    <p:extLst>
      <p:ext uri="{BB962C8B-B14F-4D97-AF65-F5344CB8AC3E}">
        <p14:creationId xmlns:p14="http://schemas.microsoft.com/office/powerpoint/2010/main" val="19122857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912163-2973-4398-B3E2-8F7427250D67}" type="slidenum">
              <a:rPr lang="en-US" smtClean="0"/>
              <a:t>1</a:t>
            </a:fld>
            <a:endParaRPr lang="en-US" dirty="0"/>
          </a:p>
        </p:txBody>
      </p:sp>
    </p:spTree>
    <p:extLst>
      <p:ext uri="{BB962C8B-B14F-4D97-AF65-F5344CB8AC3E}">
        <p14:creationId xmlns:p14="http://schemas.microsoft.com/office/powerpoint/2010/main" val="17125520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Approve Documents, you must be viewing the document in the Workflow window where you can see</a:t>
            </a:r>
            <a:r>
              <a:rPr lang="en-US" baseline="0" dirty="0" smtClean="0"/>
              <a:t> the ad hoc task buttons</a:t>
            </a:r>
            <a:r>
              <a:rPr lang="en-US" dirty="0" smtClean="0"/>
              <a:t>. </a:t>
            </a:r>
            <a:r>
              <a:rPr lang="en-US" baseline="0" dirty="0" smtClean="0"/>
              <a:t> Following a WorkflowPop email notification link should take you directly to the document within Workflow. Otherwise, you’ll need to navigate to the workflow window by selecting Workflow from the first drop-down list. (shows Document by default)</a:t>
            </a:r>
            <a:endParaRPr lang="en-US" dirty="0"/>
          </a:p>
        </p:txBody>
      </p:sp>
      <p:sp>
        <p:nvSpPr>
          <p:cNvPr id="4" name="Slide Number Placeholder 3"/>
          <p:cNvSpPr>
            <a:spLocks noGrp="1"/>
          </p:cNvSpPr>
          <p:nvPr>
            <p:ph type="sldNum" sz="quarter" idx="10"/>
          </p:nvPr>
        </p:nvSpPr>
        <p:spPr/>
        <p:txBody>
          <a:bodyPr/>
          <a:lstStyle/>
          <a:p>
            <a:fld id="{D1912163-2973-4398-B3E2-8F7427250D67}" type="slidenum">
              <a:rPr lang="en-US" smtClean="0"/>
              <a:t>10</a:t>
            </a:fld>
            <a:endParaRPr lang="en-US" dirty="0"/>
          </a:p>
        </p:txBody>
      </p:sp>
    </p:spTree>
    <p:extLst>
      <p:ext uri="{BB962C8B-B14F-4D97-AF65-F5344CB8AC3E}">
        <p14:creationId xmlns:p14="http://schemas.microsoft.com/office/powerpoint/2010/main" val="25938776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Unless</a:t>
            </a:r>
            <a:r>
              <a:rPr lang="en-US" baseline="0" dirty="0" smtClean="0"/>
              <a:t> you accessed the Workflow window via an email link, you’ll need to expand the Lifecycle and click the Queue you’ll be working in.</a:t>
            </a:r>
          </a:p>
          <a:p>
            <a:r>
              <a:rPr lang="en-US" baseline="0" dirty="0" smtClean="0"/>
              <a:t>The Queue names will have a number next to them which represents the number of documents you have access to under each queue.  The Workflow Window includes a lot of information about the documents displayed. This includes related documents that are displayed under the Work Folder as well as Notes which can be found in the lower-left of the window.</a:t>
            </a:r>
            <a:endParaRPr lang="en-US" dirty="0"/>
          </a:p>
        </p:txBody>
      </p:sp>
      <p:sp>
        <p:nvSpPr>
          <p:cNvPr id="4" name="Slide Number Placeholder 3"/>
          <p:cNvSpPr>
            <a:spLocks noGrp="1"/>
          </p:cNvSpPr>
          <p:nvPr>
            <p:ph type="sldNum" sz="quarter" idx="10"/>
          </p:nvPr>
        </p:nvSpPr>
        <p:spPr/>
        <p:txBody>
          <a:bodyPr/>
          <a:lstStyle/>
          <a:p>
            <a:fld id="{D1912163-2973-4398-B3E2-8F7427250D67}" type="slidenum">
              <a:rPr lang="en-US" smtClean="0"/>
              <a:t>11</a:t>
            </a:fld>
            <a:endParaRPr lang="en-US" dirty="0"/>
          </a:p>
        </p:txBody>
      </p:sp>
    </p:spTree>
    <p:extLst>
      <p:ext uri="{BB962C8B-B14F-4D97-AF65-F5344CB8AC3E}">
        <p14:creationId xmlns:p14="http://schemas.microsoft.com/office/powerpoint/2010/main" val="13504688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make any</a:t>
            </a:r>
            <a:r>
              <a:rPr lang="en-US" baseline="0" dirty="0" smtClean="0"/>
              <a:t> changes to the document (ex: adding notes or attachments, etc.) it is very important to click the Save button on the document before clicking the Task Button to route the document.  Otherwise, your changes may be lost.   In many cases, however, the approver may not need to change anything on the document.  When that is the case, simply review the document then click the Task Button to route the document to the Next Approver which will apply your approval in the process.</a:t>
            </a:r>
            <a:endParaRPr lang="en-US" dirty="0"/>
          </a:p>
        </p:txBody>
      </p:sp>
      <p:sp>
        <p:nvSpPr>
          <p:cNvPr id="4" name="Slide Number Placeholder 3"/>
          <p:cNvSpPr>
            <a:spLocks noGrp="1"/>
          </p:cNvSpPr>
          <p:nvPr>
            <p:ph type="sldNum" sz="quarter" idx="10"/>
          </p:nvPr>
        </p:nvSpPr>
        <p:spPr/>
        <p:txBody>
          <a:bodyPr/>
          <a:lstStyle/>
          <a:p>
            <a:fld id="{D1912163-2973-4398-B3E2-8F7427250D67}" type="slidenum">
              <a:rPr lang="en-US" smtClean="0"/>
              <a:t>12</a:t>
            </a:fld>
            <a:endParaRPr lang="en-US" dirty="0"/>
          </a:p>
        </p:txBody>
      </p:sp>
    </p:spTree>
    <p:extLst>
      <p:ext uri="{BB962C8B-B14F-4D97-AF65-F5344CB8AC3E}">
        <p14:creationId xmlns:p14="http://schemas.microsoft.com/office/powerpoint/2010/main" val="10950257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Depending on where the document is in the </a:t>
            </a:r>
            <a:r>
              <a:rPr lang="en-US" dirty="0" err="1" smtClean="0"/>
              <a:t>LifeCycle</a:t>
            </a:r>
            <a:r>
              <a:rPr lang="en-US" dirty="0" smtClean="0"/>
              <a:t>,</a:t>
            </a:r>
            <a:r>
              <a:rPr lang="en-US" baseline="0" dirty="0" smtClean="0"/>
              <a:t> you may see an option to route the form to another user. This should only be used when the routing will deviate from the normal approval path. For example, you may want a co-worker (who is not an approver) to view the form and add some details about the item being purchased before it is submitted for approval.  This option is only available at the front-end of the process before the first approval is added.  If the document requires no special routing, simply use the task buttons to route the document forward.</a:t>
            </a:r>
            <a:endParaRPr lang="en-US" dirty="0"/>
          </a:p>
        </p:txBody>
      </p:sp>
      <p:sp>
        <p:nvSpPr>
          <p:cNvPr id="4" name="Slide Number Placeholder 3"/>
          <p:cNvSpPr>
            <a:spLocks noGrp="1"/>
          </p:cNvSpPr>
          <p:nvPr>
            <p:ph type="sldNum" sz="quarter" idx="10"/>
          </p:nvPr>
        </p:nvSpPr>
        <p:spPr/>
        <p:txBody>
          <a:bodyPr/>
          <a:lstStyle/>
          <a:p>
            <a:fld id="{D1912163-2973-4398-B3E2-8F7427250D67}" type="slidenum">
              <a:rPr lang="en-US" smtClean="0"/>
              <a:t>13</a:t>
            </a:fld>
            <a:endParaRPr lang="en-US" dirty="0"/>
          </a:p>
        </p:txBody>
      </p:sp>
    </p:spTree>
    <p:extLst>
      <p:ext uri="{BB962C8B-B14F-4D97-AF65-F5344CB8AC3E}">
        <p14:creationId xmlns:p14="http://schemas.microsoft.com/office/powerpoint/2010/main" val="9518366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most cases, you’ll have the ability to query/retrieve any document in OnBase that you’ve previously</a:t>
            </a:r>
            <a:r>
              <a:rPr lang="en-US" baseline="0" dirty="0" smtClean="0"/>
              <a:t> </a:t>
            </a:r>
            <a:r>
              <a:rPr lang="en-US" dirty="0" smtClean="0"/>
              <a:t>approved</a:t>
            </a:r>
            <a:r>
              <a:rPr lang="en-US" baseline="0" dirty="0" smtClean="0"/>
              <a:t>.  Even if your level of approval wasn’t required, you can still view documents for your department.  Performing a basic search in OnBase is easy, but OnBase is a powerful tool filled with many helpful features.</a:t>
            </a:r>
            <a:endParaRPr lang="en-US" dirty="0"/>
          </a:p>
        </p:txBody>
      </p:sp>
      <p:sp>
        <p:nvSpPr>
          <p:cNvPr id="4" name="Slide Number Placeholder 3"/>
          <p:cNvSpPr>
            <a:spLocks noGrp="1"/>
          </p:cNvSpPr>
          <p:nvPr>
            <p:ph type="sldNum" sz="quarter" idx="10"/>
          </p:nvPr>
        </p:nvSpPr>
        <p:spPr/>
        <p:txBody>
          <a:bodyPr/>
          <a:lstStyle/>
          <a:p>
            <a:fld id="{D1912163-2973-4398-B3E2-8F7427250D67}" type="slidenum">
              <a:rPr lang="en-US" smtClean="0"/>
              <a:t>14</a:t>
            </a:fld>
            <a:endParaRPr lang="en-US" dirty="0"/>
          </a:p>
        </p:txBody>
      </p:sp>
    </p:spTree>
    <p:extLst>
      <p:ext uri="{BB962C8B-B14F-4D97-AF65-F5344CB8AC3E}">
        <p14:creationId xmlns:p14="http://schemas.microsoft.com/office/powerpoint/2010/main" val="23871840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retrieve</a:t>
            </a:r>
            <a:r>
              <a:rPr lang="en-US" baseline="0" dirty="0" smtClean="0"/>
              <a:t> a document in OnBase that isn’t currently assigned to you in workflow, you’ll need to log into OnBase directly as discussed in an earlier slide. (through BuzzIn &gt; OnBase)</a:t>
            </a:r>
          </a:p>
          <a:p>
            <a:r>
              <a:rPr lang="en-US" baseline="0" dirty="0" smtClean="0"/>
              <a:t>The default view of the OnBase Web Client is set to the Retrieval window when you log in.</a:t>
            </a:r>
          </a:p>
          <a:p>
            <a:r>
              <a:rPr lang="en-US" baseline="0" dirty="0" smtClean="0"/>
              <a:t>In some cases, it may be as simple as selecting the Document Type you’re searching for (ex: AP – Invoice Approvals), providing a date range, and clicking Search.</a:t>
            </a:r>
          </a:p>
          <a:p>
            <a:r>
              <a:rPr lang="en-US" baseline="0" dirty="0" smtClean="0"/>
              <a:t>If you need to narrow the results, there are a number of keywords that can be used to find exactly what you’re looking for.</a:t>
            </a:r>
            <a:endParaRPr lang="en-US" dirty="0"/>
          </a:p>
        </p:txBody>
      </p:sp>
      <p:sp>
        <p:nvSpPr>
          <p:cNvPr id="4" name="Slide Number Placeholder 3"/>
          <p:cNvSpPr>
            <a:spLocks noGrp="1"/>
          </p:cNvSpPr>
          <p:nvPr>
            <p:ph type="sldNum" sz="quarter" idx="10"/>
          </p:nvPr>
        </p:nvSpPr>
        <p:spPr/>
        <p:txBody>
          <a:bodyPr/>
          <a:lstStyle/>
          <a:p>
            <a:fld id="{D1912163-2973-4398-B3E2-8F7427250D67}" type="slidenum">
              <a:rPr lang="en-US" smtClean="0"/>
              <a:t>15</a:t>
            </a:fld>
            <a:endParaRPr lang="en-US" dirty="0"/>
          </a:p>
        </p:txBody>
      </p:sp>
    </p:spTree>
    <p:extLst>
      <p:ext uri="{BB962C8B-B14F-4D97-AF65-F5344CB8AC3E}">
        <p14:creationId xmlns:p14="http://schemas.microsoft.com/office/powerpoint/2010/main" val="36041061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example, a</a:t>
            </a:r>
            <a:r>
              <a:rPr lang="en-US" baseline="0" dirty="0" smtClean="0"/>
              <a:t> retrieval was performed on both AP – Invoice and AP – Invoice Approvals Document Types. The Date Range was limited to anything after 11/10/2014. Keywords were provided to limit the results to only documents for Sodexo with an amount less than $10.00.  The results are displayed in a list in the top-right pane. Double-clicking a item will display the document in the bottom-right pane. You will only be able to retrieve documents that you have rights to.  Note: you cannot perform any workflow actions on the documents while in the Document Retrieval window.</a:t>
            </a:r>
            <a:endParaRPr lang="en-US" dirty="0"/>
          </a:p>
        </p:txBody>
      </p:sp>
      <p:sp>
        <p:nvSpPr>
          <p:cNvPr id="4" name="Slide Number Placeholder 3"/>
          <p:cNvSpPr>
            <a:spLocks noGrp="1"/>
          </p:cNvSpPr>
          <p:nvPr>
            <p:ph type="sldNum" sz="quarter" idx="10"/>
          </p:nvPr>
        </p:nvSpPr>
        <p:spPr/>
        <p:txBody>
          <a:bodyPr/>
          <a:lstStyle/>
          <a:p>
            <a:fld id="{D1912163-2973-4398-B3E2-8F7427250D67}" type="slidenum">
              <a:rPr lang="en-US" smtClean="0"/>
              <a:t>16</a:t>
            </a:fld>
            <a:endParaRPr lang="en-US" dirty="0"/>
          </a:p>
        </p:txBody>
      </p:sp>
    </p:spTree>
    <p:extLst>
      <p:ext uri="{BB962C8B-B14F-4D97-AF65-F5344CB8AC3E}">
        <p14:creationId xmlns:p14="http://schemas.microsoft.com/office/powerpoint/2010/main" val="26127143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Beyond the basic retrieval,</a:t>
            </a:r>
            <a:r>
              <a:rPr lang="en-US" baseline="0" dirty="0" smtClean="0"/>
              <a:t> OnBase is full of useful features if you know where to look.</a:t>
            </a:r>
            <a:endParaRPr lang="en-US" dirty="0"/>
          </a:p>
        </p:txBody>
      </p:sp>
      <p:sp>
        <p:nvSpPr>
          <p:cNvPr id="4" name="Slide Number Placeholder 3"/>
          <p:cNvSpPr>
            <a:spLocks noGrp="1"/>
          </p:cNvSpPr>
          <p:nvPr>
            <p:ph type="sldNum" sz="quarter" idx="10"/>
          </p:nvPr>
        </p:nvSpPr>
        <p:spPr/>
        <p:txBody>
          <a:bodyPr/>
          <a:lstStyle/>
          <a:p>
            <a:fld id="{D1912163-2973-4398-B3E2-8F7427250D67}" type="slidenum">
              <a:rPr lang="en-US" smtClean="0"/>
              <a:t>17</a:t>
            </a:fld>
            <a:endParaRPr lang="en-US" dirty="0"/>
          </a:p>
        </p:txBody>
      </p:sp>
    </p:spTree>
    <p:extLst>
      <p:ext uri="{BB962C8B-B14F-4D97-AF65-F5344CB8AC3E}">
        <p14:creationId xmlns:p14="http://schemas.microsoft.com/office/powerpoint/2010/main" val="23437214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asterisk</a:t>
            </a:r>
            <a:r>
              <a:rPr lang="en-US" baseline="0" dirty="0" smtClean="0"/>
              <a:t> can be used as a wildcard when filter on a text-based keyword.  For example, you may want to find all AP – Purchase Requisitions where the AP Commodity Desc keyword contained the string “chair”.  To do this, simply place an asterisk before and after the desired search text. (ex: *chair*) In this search, there were 2 Purchase Requisitions after the selected date that had “chair” somewhere in the commodity description.</a:t>
            </a:r>
            <a:endParaRPr lang="en-US" dirty="0"/>
          </a:p>
        </p:txBody>
      </p:sp>
      <p:sp>
        <p:nvSpPr>
          <p:cNvPr id="4" name="Slide Number Placeholder 3"/>
          <p:cNvSpPr>
            <a:spLocks noGrp="1"/>
          </p:cNvSpPr>
          <p:nvPr>
            <p:ph type="sldNum" sz="quarter" idx="10"/>
          </p:nvPr>
        </p:nvSpPr>
        <p:spPr/>
        <p:txBody>
          <a:bodyPr/>
          <a:lstStyle/>
          <a:p>
            <a:fld id="{D1912163-2973-4398-B3E2-8F7427250D67}" type="slidenum">
              <a:rPr lang="en-US" smtClean="0"/>
              <a:t>18</a:t>
            </a:fld>
            <a:endParaRPr lang="en-US" dirty="0"/>
          </a:p>
        </p:txBody>
      </p:sp>
    </p:spTree>
    <p:extLst>
      <p:ext uri="{BB962C8B-B14F-4D97-AF65-F5344CB8AC3E}">
        <p14:creationId xmlns:p14="http://schemas.microsoft.com/office/powerpoint/2010/main" val="33926932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can also change</a:t>
            </a:r>
            <a:r>
              <a:rPr lang="en-US" baseline="0" dirty="0" smtClean="0"/>
              <a:t> how the keywords are filtered.  By clicking the equals sign next to the keyword, you can change the filter to &lt;&gt; or (on date and numeric keywords) provide a less than / greater than criteria.  Pressing F6 while your cursor is in a keyword field, or simply clicking on the keyword name will insert another instance of the keyword for filtering purposes.  On this slide, we’re now wanting documents where the AP Commodity Desc does not contain “chair”.  The Banner Orgn must either be 6042 OR 6040 and the Total Amount must be between $100 and $500. </a:t>
            </a:r>
            <a:endParaRPr lang="en-US" dirty="0"/>
          </a:p>
        </p:txBody>
      </p:sp>
      <p:sp>
        <p:nvSpPr>
          <p:cNvPr id="4" name="Slide Number Placeholder 3"/>
          <p:cNvSpPr>
            <a:spLocks noGrp="1"/>
          </p:cNvSpPr>
          <p:nvPr>
            <p:ph type="sldNum" sz="quarter" idx="10"/>
          </p:nvPr>
        </p:nvSpPr>
        <p:spPr/>
        <p:txBody>
          <a:bodyPr/>
          <a:lstStyle/>
          <a:p>
            <a:fld id="{D1912163-2973-4398-B3E2-8F7427250D67}" type="slidenum">
              <a:rPr lang="en-US" smtClean="0"/>
              <a:t>19</a:t>
            </a:fld>
            <a:endParaRPr lang="en-US" dirty="0"/>
          </a:p>
        </p:txBody>
      </p:sp>
    </p:spTree>
    <p:extLst>
      <p:ext uri="{BB962C8B-B14F-4D97-AF65-F5344CB8AC3E}">
        <p14:creationId xmlns:p14="http://schemas.microsoft.com/office/powerpoint/2010/main" val="28824195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you’re on campus</a:t>
            </a:r>
            <a:r>
              <a:rPr lang="en-US" baseline="0" dirty="0" smtClean="0"/>
              <a:t> and using a Windows PC with the correct IE settings for OnBase, approvals are as easy as 1-2-3.</a:t>
            </a:r>
          </a:p>
          <a:p>
            <a:pPr marL="228600" indent="-228600">
              <a:buAutoNum type="arabicParenR"/>
            </a:pPr>
            <a:r>
              <a:rPr lang="en-US" baseline="0" dirty="0" smtClean="0"/>
              <a:t>Click the link approval notification link in your email.</a:t>
            </a:r>
          </a:p>
          <a:p>
            <a:pPr marL="228600" indent="-228600">
              <a:buAutoNum type="arabicParenR"/>
            </a:pPr>
            <a:r>
              <a:rPr lang="en-US" baseline="0" dirty="0" smtClean="0"/>
              <a:t>Review the document.</a:t>
            </a:r>
          </a:p>
          <a:p>
            <a:pPr marL="228600" indent="-228600">
              <a:buAutoNum type="arabicParenR"/>
            </a:pPr>
            <a:r>
              <a:rPr lang="en-US" baseline="0" dirty="0" smtClean="0"/>
              <a:t>Click the Approve (or Next Approver) Task Button to apply your approval and move the document forward in the process.</a:t>
            </a:r>
          </a:p>
          <a:p>
            <a:pPr marL="228600" indent="-228600">
              <a:buAutoNum type="arabicParenR"/>
            </a:pPr>
            <a:endParaRPr lang="en-US" dirty="0"/>
          </a:p>
        </p:txBody>
      </p:sp>
      <p:sp>
        <p:nvSpPr>
          <p:cNvPr id="4" name="Slide Number Placeholder 3"/>
          <p:cNvSpPr>
            <a:spLocks noGrp="1"/>
          </p:cNvSpPr>
          <p:nvPr>
            <p:ph type="sldNum" sz="quarter" idx="10"/>
          </p:nvPr>
        </p:nvSpPr>
        <p:spPr/>
        <p:txBody>
          <a:bodyPr/>
          <a:lstStyle/>
          <a:p>
            <a:fld id="{D1912163-2973-4398-B3E2-8F7427250D67}" type="slidenum">
              <a:rPr lang="en-US" smtClean="0"/>
              <a:t>2</a:t>
            </a:fld>
            <a:endParaRPr lang="en-US" dirty="0"/>
          </a:p>
        </p:txBody>
      </p:sp>
    </p:spTree>
    <p:extLst>
      <p:ext uri="{BB962C8B-B14F-4D97-AF65-F5344CB8AC3E}">
        <p14:creationId xmlns:p14="http://schemas.microsoft.com/office/powerpoint/2010/main" val="41543220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 you’ve found the document you’re looking for, there is a lot of</a:t>
            </a:r>
            <a:r>
              <a:rPr lang="en-US" baseline="0" dirty="0" smtClean="0"/>
              <a:t> information about that document at your disposal beyond what you can see on the document itself.  Many of these options can be found under the right-click menu.  You can either right-click on the document itself or on the search result list. (after selecting an particular result)  Most of these options are also available in the Workflow window.</a:t>
            </a:r>
            <a:endParaRPr lang="en-US" dirty="0"/>
          </a:p>
        </p:txBody>
      </p:sp>
      <p:sp>
        <p:nvSpPr>
          <p:cNvPr id="4" name="Slide Number Placeholder 3"/>
          <p:cNvSpPr>
            <a:spLocks noGrp="1"/>
          </p:cNvSpPr>
          <p:nvPr>
            <p:ph type="sldNum" sz="quarter" idx="10"/>
          </p:nvPr>
        </p:nvSpPr>
        <p:spPr/>
        <p:txBody>
          <a:bodyPr/>
          <a:lstStyle/>
          <a:p>
            <a:fld id="{D1912163-2973-4398-B3E2-8F7427250D67}" type="slidenum">
              <a:rPr lang="en-US" smtClean="0"/>
              <a:t>20</a:t>
            </a:fld>
            <a:endParaRPr lang="en-US" dirty="0"/>
          </a:p>
        </p:txBody>
      </p:sp>
    </p:spTree>
    <p:extLst>
      <p:ext uri="{BB962C8B-B14F-4D97-AF65-F5344CB8AC3E}">
        <p14:creationId xmlns:p14="http://schemas.microsoft.com/office/powerpoint/2010/main" val="24129916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full-featured OnBase Web Client is designed for Internet Explorer. There are some IE settings that, when set properly, will make your OnBase experience much nicer.  Many</a:t>
            </a:r>
            <a:r>
              <a:rPr lang="en-US" baseline="0" dirty="0" smtClean="0"/>
              <a:t> (or all) of these settings are pre-configured by IT when you get a new computer.  If you are being prompted to log into OnBase when using IE on the ESU network, a simple settings change will prevent that redundant login.  See the instructions for setting up IE on the esuobweb.emporia.edu page or contact the IT HelpDesk for assistance in configuring your settings.</a:t>
            </a:r>
            <a:endParaRPr lang="en-US" dirty="0"/>
          </a:p>
        </p:txBody>
      </p:sp>
      <p:sp>
        <p:nvSpPr>
          <p:cNvPr id="4" name="Slide Number Placeholder 3"/>
          <p:cNvSpPr>
            <a:spLocks noGrp="1"/>
          </p:cNvSpPr>
          <p:nvPr>
            <p:ph type="sldNum" sz="quarter" idx="10"/>
          </p:nvPr>
        </p:nvSpPr>
        <p:spPr/>
        <p:txBody>
          <a:bodyPr/>
          <a:lstStyle/>
          <a:p>
            <a:fld id="{D1912163-2973-4398-B3E2-8F7427250D67}" type="slidenum">
              <a:rPr lang="en-US" smtClean="0"/>
              <a:t>21</a:t>
            </a:fld>
            <a:endParaRPr lang="en-US" dirty="0"/>
          </a:p>
        </p:txBody>
      </p:sp>
    </p:spTree>
    <p:extLst>
      <p:ext uri="{BB962C8B-B14F-4D97-AF65-F5344CB8AC3E}">
        <p14:creationId xmlns:p14="http://schemas.microsoft.com/office/powerpoint/2010/main" val="38240208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accessing OnBase from off the ESU network, you</a:t>
            </a:r>
            <a:r>
              <a:rPr lang="en-US" baseline="0" dirty="0" smtClean="0"/>
              <a:t> will need to enter esuad\ before your userID.  For example: esuad\chornet.  This will allow you to use your usual network credentials to access OnBase from outside the ESU network.  In the prompt show on this slide, ensure esuad is displayed after Domain:  Apart from that, you should access OnBase in the same way you normally would from on campus.</a:t>
            </a:r>
            <a:endParaRPr lang="en-US" dirty="0"/>
          </a:p>
        </p:txBody>
      </p:sp>
      <p:sp>
        <p:nvSpPr>
          <p:cNvPr id="4" name="Slide Number Placeholder 3"/>
          <p:cNvSpPr>
            <a:spLocks noGrp="1"/>
          </p:cNvSpPr>
          <p:nvPr>
            <p:ph type="sldNum" sz="quarter" idx="10"/>
          </p:nvPr>
        </p:nvSpPr>
        <p:spPr/>
        <p:txBody>
          <a:bodyPr/>
          <a:lstStyle/>
          <a:p>
            <a:fld id="{D1912163-2973-4398-B3E2-8F7427250D67}" type="slidenum">
              <a:rPr lang="en-US" smtClean="0"/>
              <a:t>22</a:t>
            </a:fld>
            <a:endParaRPr lang="en-US" dirty="0"/>
          </a:p>
        </p:txBody>
      </p:sp>
    </p:spTree>
    <p:extLst>
      <p:ext uri="{BB962C8B-B14F-4D97-AF65-F5344CB8AC3E}">
        <p14:creationId xmlns:p14="http://schemas.microsoft.com/office/powerpoint/2010/main" val="21409117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OnBase environment won’t support the latest and greatest Safari browser version until we’re able to upgrade</a:t>
            </a:r>
            <a:r>
              <a:rPr lang="en-US" baseline="0" dirty="0" smtClean="0"/>
              <a:t> to OnBase 14 sometime in 2015.  We also recognize many users rely on their mobile devices to perform their daily functions. Fortunately, ESU has the SkyLab.  This allows Mac and Mobile users to interact with ESU systems as though they were using a Windows PC.  </a:t>
            </a:r>
          </a:p>
          <a:p>
            <a:r>
              <a:rPr lang="en-US" baseline="0" dirty="0" smtClean="0"/>
              <a:t>Alternatively, Mac users can install Firefox ESR 24 to access OnBase directly from their machine.  If you’re interested in using SkyLab or Firefox ESR on your Mac or Mobile device for OnBase, see sky.emporia.edu or contact Blaine Smith (bsmith1@emporia.edu) for more information.</a:t>
            </a:r>
            <a:endParaRPr lang="en-US" dirty="0"/>
          </a:p>
        </p:txBody>
      </p:sp>
      <p:sp>
        <p:nvSpPr>
          <p:cNvPr id="4" name="Slide Number Placeholder 3"/>
          <p:cNvSpPr>
            <a:spLocks noGrp="1"/>
          </p:cNvSpPr>
          <p:nvPr>
            <p:ph type="sldNum" sz="quarter" idx="10"/>
          </p:nvPr>
        </p:nvSpPr>
        <p:spPr/>
        <p:txBody>
          <a:bodyPr/>
          <a:lstStyle/>
          <a:p>
            <a:fld id="{D1912163-2973-4398-B3E2-8F7427250D67}" type="slidenum">
              <a:rPr lang="en-US" smtClean="0"/>
              <a:t>23</a:t>
            </a:fld>
            <a:endParaRPr lang="en-US" dirty="0"/>
          </a:p>
        </p:txBody>
      </p:sp>
    </p:spTree>
    <p:extLst>
      <p:ext uri="{BB962C8B-B14F-4D97-AF65-F5344CB8AC3E}">
        <p14:creationId xmlns:p14="http://schemas.microsoft.com/office/powerpoint/2010/main" val="9472212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you’re dying to learn more about OnBase, you have several resources available to you.</a:t>
            </a:r>
          </a:p>
          <a:p>
            <a:r>
              <a:rPr lang="en-US" dirty="0" smtClean="0"/>
              <a:t>-OnBase Help – look for the Question Mark icon within the Web</a:t>
            </a:r>
            <a:r>
              <a:rPr lang="en-US" baseline="0" dirty="0" smtClean="0"/>
              <a:t> Client</a:t>
            </a:r>
          </a:p>
          <a:p>
            <a:r>
              <a:rPr lang="en-US" dirty="0" smtClean="0"/>
              <a:t>-We have</a:t>
            </a:r>
            <a:r>
              <a:rPr lang="en-US" baseline="0" dirty="0" smtClean="0"/>
              <a:t> some process-specific documentation available on esuobweb.emporia.edu</a:t>
            </a:r>
          </a:p>
          <a:p>
            <a:r>
              <a:rPr lang="en-US" baseline="0" dirty="0" smtClean="0"/>
              <a:t>-Hyland (the creator of OnBase) offers resources to their customers. Sign up using your emporia.edu email address.</a:t>
            </a:r>
          </a:p>
          <a:p>
            <a:r>
              <a:rPr lang="en-US" baseline="0" dirty="0" smtClean="0"/>
              <a:t>-The IT HelpDesk can field most questions about OnBase</a:t>
            </a:r>
          </a:p>
          <a:p>
            <a:r>
              <a:rPr lang="en-US" baseline="0" dirty="0" smtClean="0"/>
              <a:t>-The OnBase Administrators (Blaine Smith and Patty Delmott) won’t rest until you’re a happy OnBase user!</a:t>
            </a:r>
          </a:p>
          <a:p>
            <a:r>
              <a:rPr lang="en-US" baseline="0" dirty="0" smtClean="0"/>
              <a:t>-The Purchasing and Accounts Payable Offices are happy to field questions related to the processing of Purchase Requisitions and Invoices.</a:t>
            </a:r>
            <a:endParaRPr lang="en-US" dirty="0"/>
          </a:p>
        </p:txBody>
      </p:sp>
      <p:sp>
        <p:nvSpPr>
          <p:cNvPr id="4" name="Slide Number Placeholder 3"/>
          <p:cNvSpPr>
            <a:spLocks noGrp="1"/>
          </p:cNvSpPr>
          <p:nvPr>
            <p:ph type="sldNum" sz="quarter" idx="10"/>
          </p:nvPr>
        </p:nvSpPr>
        <p:spPr/>
        <p:txBody>
          <a:bodyPr/>
          <a:lstStyle/>
          <a:p>
            <a:fld id="{D1912163-2973-4398-B3E2-8F7427250D67}" type="slidenum">
              <a:rPr lang="en-US" smtClean="0"/>
              <a:t>24</a:t>
            </a:fld>
            <a:endParaRPr lang="en-US" dirty="0"/>
          </a:p>
        </p:txBody>
      </p:sp>
    </p:spTree>
    <p:extLst>
      <p:ext uri="{BB962C8B-B14F-4D97-AF65-F5344CB8AC3E}">
        <p14:creationId xmlns:p14="http://schemas.microsoft.com/office/powerpoint/2010/main" val="4705880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912163-2973-4398-B3E2-8F7427250D67}" type="slidenum">
              <a:rPr lang="en-US" smtClean="0"/>
              <a:t>25</a:t>
            </a:fld>
            <a:endParaRPr lang="en-US" dirty="0"/>
          </a:p>
        </p:txBody>
      </p:sp>
    </p:spTree>
    <p:extLst>
      <p:ext uri="{BB962C8B-B14F-4D97-AF65-F5344CB8AC3E}">
        <p14:creationId xmlns:p14="http://schemas.microsoft.com/office/powerpoint/2010/main" val="30831389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912163-2973-4398-B3E2-8F7427250D67}" type="slidenum">
              <a:rPr lang="en-US" smtClean="0"/>
              <a:t>3</a:t>
            </a:fld>
            <a:endParaRPr lang="en-US" dirty="0"/>
          </a:p>
        </p:txBody>
      </p:sp>
    </p:spTree>
    <p:extLst>
      <p:ext uri="{BB962C8B-B14F-4D97-AF65-F5344CB8AC3E}">
        <p14:creationId xmlns:p14="http://schemas.microsoft.com/office/powerpoint/2010/main" val="33525786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912163-2973-4398-B3E2-8F7427250D67}" type="slidenum">
              <a:rPr lang="en-US" smtClean="0"/>
              <a:t>4</a:t>
            </a:fld>
            <a:endParaRPr lang="en-US" dirty="0"/>
          </a:p>
        </p:txBody>
      </p:sp>
    </p:spTree>
    <p:extLst>
      <p:ext uri="{BB962C8B-B14F-4D97-AF65-F5344CB8AC3E}">
        <p14:creationId xmlns:p14="http://schemas.microsoft.com/office/powerpoint/2010/main" val="20549125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-Automatic</a:t>
            </a:r>
            <a:r>
              <a:rPr lang="en-US" baseline="0" dirty="0" smtClean="0"/>
              <a:t> E</a:t>
            </a:r>
            <a:r>
              <a:rPr lang="en-US" dirty="0" smtClean="0"/>
              <a:t>mail Notifications from the OnBase system may</a:t>
            </a:r>
            <a:r>
              <a:rPr lang="en-US" baseline="0" dirty="0" smtClean="0"/>
              <a:t> come from a user’s email address, a departmental email address, or a system email address.</a:t>
            </a:r>
          </a:p>
          <a:p>
            <a:r>
              <a:rPr lang="en-US" dirty="0" smtClean="0"/>
              <a:t>-They will follow the basic format show on this slide.</a:t>
            </a:r>
          </a:p>
          <a:p>
            <a:r>
              <a:rPr lang="en-US" dirty="0" smtClean="0"/>
              <a:t>-If</a:t>
            </a:r>
            <a:r>
              <a:rPr lang="en-US" baseline="0" dirty="0" smtClean="0"/>
              <a:t> you’re unsure of the validity of an OnBase notification, contact the IT Helpdesk.</a:t>
            </a:r>
          </a:p>
        </p:txBody>
      </p:sp>
      <p:sp>
        <p:nvSpPr>
          <p:cNvPr id="4" name="Slide Number Placeholder 3"/>
          <p:cNvSpPr>
            <a:spLocks noGrp="1"/>
          </p:cNvSpPr>
          <p:nvPr>
            <p:ph type="sldNum" sz="quarter" idx="10"/>
          </p:nvPr>
        </p:nvSpPr>
        <p:spPr/>
        <p:txBody>
          <a:bodyPr/>
          <a:lstStyle/>
          <a:p>
            <a:fld id="{D1912163-2973-4398-B3E2-8F7427250D67}" type="slidenum">
              <a:rPr lang="en-US" smtClean="0"/>
              <a:t>5</a:t>
            </a:fld>
            <a:endParaRPr lang="en-US" dirty="0"/>
          </a:p>
        </p:txBody>
      </p:sp>
    </p:spTree>
    <p:extLst>
      <p:ext uri="{BB962C8B-B14F-4D97-AF65-F5344CB8AC3E}">
        <p14:creationId xmlns:p14="http://schemas.microsoft.com/office/powerpoint/2010/main" val="35151501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-Workflow</a:t>
            </a:r>
            <a:r>
              <a:rPr lang="en-US" baseline="0" dirty="0" smtClean="0"/>
              <a:t>Pop –Used when a document requires your approval. This will open the Workflow window with the Ad Hoc task buttons for routing.</a:t>
            </a:r>
          </a:p>
          <a:p>
            <a:r>
              <a:rPr lang="en-US" dirty="0" smtClean="0"/>
              <a:t>-DocPop – Typically</a:t>
            </a:r>
            <a:r>
              <a:rPr lang="en-US" baseline="0" dirty="0" smtClean="0"/>
              <a:t> used as an FYI; when a document doesn’t require any action to be taken.</a:t>
            </a:r>
          </a:p>
          <a:p>
            <a:r>
              <a:rPr lang="en-US" baseline="0" dirty="0" smtClean="0"/>
              <a:t>-FolderPop – Used to link the user to a set of documents in the Folder view. (Ex: Graduate Student Folder or Contracts Folder)</a:t>
            </a:r>
            <a:endParaRPr lang="en-US" dirty="0" smtClean="0"/>
          </a:p>
          <a:p>
            <a:r>
              <a:rPr lang="en-US" dirty="0" smtClean="0"/>
              <a:t>Pop</a:t>
            </a:r>
            <a:r>
              <a:rPr lang="en-US" baseline="0" dirty="0" smtClean="0"/>
              <a:t> windows will take you directly to the document or folder that needs your attention, but will not open in the full Web Client. If you’ll be working extensively in OnBase, it’s best to log into OnBase directly.</a:t>
            </a:r>
          </a:p>
          <a:p>
            <a:r>
              <a:rPr lang="en-US" baseline="0" dirty="0" smtClean="0"/>
              <a:t>If opened while on the ESU network (and using the IE browser), OnBase should automatically display the content without having to manually log in.  Note: Single-click these links when opening them from your email. If you double-click, you may open 2 OnBase windows causing the document to be locked in the 2</a:t>
            </a:r>
            <a:r>
              <a:rPr lang="en-US" baseline="30000" dirty="0" smtClean="0"/>
              <a:t>nd</a:t>
            </a:r>
            <a:r>
              <a:rPr lang="en-US" baseline="0" dirty="0" smtClean="0"/>
              <a:t> window.</a:t>
            </a:r>
            <a:endParaRPr lang="en-US" dirty="0"/>
          </a:p>
        </p:txBody>
      </p:sp>
      <p:sp>
        <p:nvSpPr>
          <p:cNvPr id="4" name="Slide Number Placeholder 3"/>
          <p:cNvSpPr>
            <a:spLocks noGrp="1"/>
          </p:cNvSpPr>
          <p:nvPr>
            <p:ph type="sldNum" sz="quarter" idx="10"/>
          </p:nvPr>
        </p:nvSpPr>
        <p:spPr/>
        <p:txBody>
          <a:bodyPr/>
          <a:lstStyle/>
          <a:p>
            <a:fld id="{D1912163-2973-4398-B3E2-8F7427250D67}" type="slidenum">
              <a:rPr lang="en-US" smtClean="0"/>
              <a:t>6</a:t>
            </a:fld>
            <a:endParaRPr lang="en-US" dirty="0"/>
          </a:p>
        </p:txBody>
      </p:sp>
    </p:spTree>
    <p:extLst>
      <p:ext uri="{BB962C8B-B14F-4D97-AF65-F5344CB8AC3E}">
        <p14:creationId xmlns:p14="http://schemas.microsoft.com/office/powerpoint/2010/main" val="38529529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Since</a:t>
            </a:r>
            <a:r>
              <a:rPr lang="en-US" baseline="0" dirty="0" smtClean="0"/>
              <a:t> OnBase uses your network credentials for the auto-login, you don’t have to log into BuzzIn.  You may find it easier to create a shortcut or bookmark directly to the OnBase login page.  http://esuobweb.emporia.edu</a:t>
            </a:r>
          </a:p>
          <a:p>
            <a:endParaRPr lang="en-US" dirty="0"/>
          </a:p>
        </p:txBody>
      </p:sp>
      <p:sp>
        <p:nvSpPr>
          <p:cNvPr id="4" name="Slide Number Placeholder 3"/>
          <p:cNvSpPr>
            <a:spLocks noGrp="1"/>
          </p:cNvSpPr>
          <p:nvPr>
            <p:ph type="sldNum" sz="quarter" idx="10"/>
          </p:nvPr>
        </p:nvSpPr>
        <p:spPr/>
        <p:txBody>
          <a:bodyPr/>
          <a:lstStyle/>
          <a:p>
            <a:fld id="{D1912163-2973-4398-B3E2-8F7427250D67}" type="slidenum">
              <a:rPr lang="en-US" smtClean="0"/>
              <a:t>7</a:t>
            </a:fld>
            <a:endParaRPr lang="en-US" dirty="0"/>
          </a:p>
        </p:txBody>
      </p:sp>
    </p:spTree>
    <p:extLst>
      <p:ext uri="{BB962C8B-B14F-4D97-AF65-F5344CB8AC3E}">
        <p14:creationId xmlns:p14="http://schemas.microsoft.com/office/powerpoint/2010/main" val="39696023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most cases, you</a:t>
            </a:r>
            <a:r>
              <a:rPr lang="en-US" baseline="0" dirty="0" smtClean="0"/>
              <a:t> will click the first link to be automatically logged into OnBase.  This page will be replaced in the near future, but the top link will remain the primary point of entry.</a:t>
            </a:r>
            <a:endParaRPr lang="en-US" dirty="0"/>
          </a:p>
        </p:txBody>
      </p:sp>
      <p:sp>
        <p:nvSpPr>
          <p:cNvPr id="4" name="Slide Number Placeholder 3"/>
          <p:cNvSpPr>
            <a:spLocks noGrp="1"/>
          </p:cNvSpPr>
          <p:nvPr>
            <p:ph type="sldNum" sz="quarter" idx="10"/>
          </p:nvPr>
        </p:nvSpPr>
        <p:spPr/>
        <p:txBody>
          <a:bodyPr/>
          <a:lstStyle/>
          <a:p>
            <a:fld id="{D1912163-2973-4398-B3E2-8F7427250D67}" type="slidenum">
              <a:rPr lang="en-US" smtClean="0"/>
              <a:t>8</a:t>
            </a:fld>
            <a:endParaRPr lang="en-US" dirty="0"/>
          </a:p>
        </p:txBody>
      </p:sp>
    </p:spTree>
    <p:extLst>
      <p:ext uri="{BB962C8B-B14F-4D97-AF65-F5344CB8AC3E}">
        <p14:creationId xmlns:p14="http://schemas.microsoft.com/office/powerpoint/2010/main" val="32312590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Sky</a:t>
            </a:r>
            <a:r>
              <a:rPr lang="en-US" baseline="0" dirty="0" smtClean="0"/>
              <a:t>Lab is an option for Mac or Mobile users who need access to OnBase.  It can even be used by Windows users who are having trouble accessing OnBase directly from their PC.  For more information about SkyLab, visit sky.emporia.edu.</a:t>
            </a:r>
            <a:endParaRPr lang="en-US" dirty="0"/>
          </a:p>
        </p:txBody>
      </p:sp>
      <p:sp>
        <p:nvSpPr>
          <p:cNvPr id="4" name="Slide Number Placeholder 3"/>
          <p:cNvSpPr>
            <a:spLocks noGrp="1"/>
          </p:cNvSpPr>
          <p:nvPr>
            <p:ph type="sldNum" sz="quarter" idx="10"/>
          </p:nvPr>
        </p:nvSpPr>
        <p:spPr/>
        <p:txBody>
          <a:bodyPr/>
          <a:lstStyle/>
          <a:p>
            <a:fld id="{D1912163-2973-4398-B3E2-8F7427250D67}" type="slidenum">
              <a:rPr lang="en-US" smtClean="0"/>
              <a:t>9</a:t>
            </a:fld>
            <a:endParaRPr lang="en-US" dirty="0"/>
          </a:p>
        </p:txBody>
      </p:sp>
    </p:spTree>
    <p:extLst>
      <p:ext uri="{BB962C8B-B14F-4D97-AF65-F5344CB8AC3E}">
        <p14:creationId xmlns:p14="http://schemas.microsoft.com/office/powerpoint/2010/main" val="8454182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89826"/>
            <a:ext cx="8001000" cy="1953674"/>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91440" rIns="274320" bIns="91440" rtlCol="0" anchor="t" anchorCtr="0">
            <a:normAutofit/>
          </a:bodyPr>
          <a:lstStyle>
            <a:lvl1pPr marL="0" indent="0" algn="l" defTabSz="914400" rtl="0" eaLnBrk="1" latinLnBrk="0" hangingPunct="1">
              <a:spcBef>
                <a:spcPts val="20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dirty="0"/>
          </a:p>
        </p:txBody>
      </p:sp>
      <p:sp>
        <p:nvSpPr>
          <p:cNvPr id="6" name="Slide Number Placeholder 5"/>
          <p:cNvSpPr>
            <a:spLocks noGrp="1"/>
          </p:cNvSpPr>
          <p:nvPr>
            <p:ph type="sldNum" sz="quarter" idx="12"/>
          </p:nvPr>
        </p:nvSpPr>
        <p:spPr/>
        <p:txBody>
          <a:bodyPr/>
          <a:lstStyle/>
          <a:p>
            <a:fld id="{4A822907-8A9D-4F6B-98F6-913902AD56B5}" type="slidenum">
              <a:rPr lang="en-US" smtClean="0"/>
              <a:t>‹#›</a:t>
            </a:fld>
            <a:endParaRPr lang="en-US" dirty="0"/>
          </a:p>
        </p:txBody>
      </p:sp>
      <p:sp>
        <p:nvSpPr>
          <p:cNvPr id="2" name="Title 1"/>
          <p:cNvSpPr>
            <a:spLocks noGrp="1"/>
          </p:cNvSpPr>
          <p:nvPr>
            <p:ph type="ctrTitle"/>
          </p:nvPr>
        </p:nvSpPr>
        <p:spPr>
          <a:xfrm>
            <a:off x="0" y="2079357"/>
            <a:ext cx="8915400" cy="1110469"/>
          </a:xfrm>
        </p:spPr>
        <p:txBody>
          <a:bodyPr/>
          <a:lstStyle/>
          <a:p>
            <a:r>
              <a:rPr lang="en-US" dirty="0" smtClean="0"/>
              <a:t>Click to edit Master title style</a:t>
            </a:r>
            <a:endParaRPr dirty="0"/>
          </a:p>
        </p:txBody>
      </p:sp>
      <p:pic>
        <p:nvPicPr>
          <p:cNvPr id="4" name="Picture 3" descr="ESU wordmark.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4399" y="421207"/>
            <a:ext cx="7947289" cy="1413803"/>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114424" y="1511538"/>
            <a:ext cx="7800976" cy="3188209"/>
          </a:xfrm>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6" name="Slide Number Placeholder 5"/>
          <p:cNvSpPr>
            <a:spLocks noGrp="1"/>
          </p:cNvSpPr>
          <p:nvPr>
            <p:ph type="sldNum" sz="quarter" idx="12"/>
          </p:nvPr>
        </p:nvSpPr>
        <p:spPr/>
        <p:txBody>
          <a:bodyPr/>
          <a:lstStyle/>
          <a:p>
            <a:fld id="{37E3A758-0283-4946-BFD0-D51516AC4FC1}" type="slidenum">
              <a:rPr lang="en-US" smtClean="0"/>
              <a:t>‹#›</a:t>
            </a:fld>
            <a:endParaRPr lang="en-US" dirty="0"/>
          </a:p>
        </p:txBody>
      </p:sp>
      <p:sp>
        <p:nvSpPr>
          <p:cNvPr id="8" name="Title 1"/>
          <p:cNvSpPr>
            <a:spLocks noGrp="1"/>
          </p:cNvSpPr>
          <p:nvPr>
            <p:ph type="ctrTitle"/>
          </p:nvPr>
        </p:nvSpPr>
        <p:spPr>
          <a:xfrm>
            <a:off x="0" y="670247"/>
            <a:ext cx="8915400" cy="722231"/>
          </a:xfrm>
        </p:spPr>
        <p:txBody>
          <a:bodyPr/>
          <a:lstStyle/>
          <a:p>
            <a:r>
              <a:rPr lang="en-US" dirty="0" smtClean="0"/>
              <a:t>Click to edit Master title style</a:t>
            </a:r>
            <a:endParaRPr dirty="0"/>
          </a:p>
        </p:txBody>
      </p:sp>
      <p:pic>
        <p:nvPicPr>
          <p:cNvPr id="2" name="Picture 1" descr="ESU wordmark.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57886" y="226769"/>
            <a:ext cx="1957513" cy="348237"/>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 y="1961016"/>
            <a:ext cx="8913813" cy="685800"/>
          </a:xfrm>
          <a:prstGeom prst="rect">
            <a:avLst/>
          </a:prstGeom>
          <a:solidFill>
            <a:schemeClr val="tx2"/>
          </a:solidFill>
        </p:spPr>
        <p:txBody>
          <a:bodyPr vert="horz" lIns="1188720" tIns="45720" rIns="274320" bIns="45720" rtlCol="0" anchor="ctr">
            <a:normAutofit/>
          </a:bodyPr>
          <a:lstStyle/>
          <a:p>
            <a:r>
              <a:rPr lang="en-US" dirty="0" smtClean="0"/>
              <a:t>Click to edit Master title style</a:t>
            </a:r>
            <a:endParaRPr dirty="0"/>
          </a:p>
        </p:txBody>
      </p:sp>
      <p:sp>
        <p:nvSpPr>
          <p:cNvPr id="3" name="Text Placeholder 2"/>
          <p:cNvSpPr>
            <a:spLocks noGrp="1"/>
          </p:cNvSpPr>
          <p:nvPr>
            <p:ph type="body" idx="1"/>
          </p:nvPr>
        </p:nvSpPr>
        <p:spPr>
          <a:xfrm>
            <a:off x="1114424" y="3157665"/>
            <a:ext cx="7610476" cy="154208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6" name="Slide Number Placeholder 5"/>
          <p:cNvSpPr>
            <a:spLocks noGrp="1"/>
          </p:cNvSpPr>
          <p:nvPr>
            <p:ph type="sldNum" sz="quarter" idx="4"/>
          </p:nvPr>
        </p:nvSpPr>
        <p:spPr>
          <a:xfrm>
            <a:off x="8789894" y="4926807"/>
            <a:ext cx="457200" cy="273844"/>
          </a:xfrm>
          <a:prstGeom prst="rect">
            <a:avLst/>
          </a:prstGeom>
        </p:spPr>
        <p:txBody>
          <a:bodyPr vert="horz" lIns="91440" tIns="45720" rIns="91440" bIns="45720" rtlCol="0" anchor="ctr"/>
          <a:lstStyle>
            <a:lvl1pPr algn="ctr">
              <a:defRPr sz="800">
                <a:solidFill>
                  <a:schemeClr val="tx1">
                    <a:lumMod val="65000"/>
                    <a:lumOff val="35000"/>
                  </a:schemeClr>
                </a:solidFill>
              </a:defRPr>
            </a:lvl1pPr>
          </a:lstStyle>
          <a:p>
            <a:fld id="{37E3A758-0283-4946-BFD0-D51516AC4FC1}" type="slidenum">
              <a:rPr lang="en-US" smtClean="0"/>
              <a:t>‹#›</a:t>
            </a:fld>
            <a:endParaRPr lang="en-US" dirty="0"/>
          </a:p>
        </p:txBody>
      </p:sp>
      <p:sp>
        <p:nvSpPr>
          <p:cNvPr id="7" name="Rectangle 6"/>
          <p:cNvSpPr/>
          <p:nvPr/>
        </p:nvSpPr>
        <p:spPr>
          <a:xfrm>
            <a:off x="914401" y="0"/>
            <a:ext cx="7999413" cy="137160"/>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8" name="Rectangle 7"/>
          <p:cNvSpPr/>
          <p:nvPr/>
        </p:nvSpPr>
        <p:spPr>
          <a:xfrm>
            <a:off x="914401" y="5006340"/>
            <a:ext cx="7999413" cy="137160"/>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Tree>
  </p:cSld>
  <p:clrMap bg1="lt1" tx1="dk1" bg2="lt2" tx2="dk2" accent1="accent1" accent2="accent2" accent3="accent3" accent4="accent4" accent5="accent5" accent6="accent6" hlink="hlink" folHlink="folHlink"/>
  <p:sldLayoutIdLst>
    <p:sldLayoutId id="2147483867" r:id="rId1"/>
    <p:sldLayoutId id="2147483868" r:id="rId2"/>
  </p:sldLayoutIdLst>
  <p:txStyles>
    <p:titleStyle>
      <a:lvl1pPr marL="0" indent="0" algn="l" defTabSz="914400" rtl="0" eaLnBrk="1" latinLnBrk="0" hangingPunct="1">
        <a:spcBef>
          <a:spcPct val="0"/>
        </a:spcBef>
        <a:buNone/>
        <a:defRPr sz="3600" kern="1200">
          <a:solidFill>
            <a:schemeClr val="bg1"/>
          </a:solidFill>
          <a:latin typeface="+mj-lt"/>
          <a:ea typeface="+mj-ea"/>
          <a:cs typeface="+mj-cs"/>
        </a:defRPr>
      </a:lvl1pPr>
    </p:titleStyle>
    <p:bodyStyle>
      <a:lvl1pPr marL="342900" indent="-342900" algn="l" defTabSz="914400" rtl="0" eaLnBrk="1" latinLnBrk="0" hangingPunct="1">
        <a:spcBef>
          <a:spcPts val="20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8.tmp"/></Relationships>
</file>

<file path=ppt/slides/_rels/slide11.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tmp"/><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tmp"/><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5.tmp"/></Relationships>
</file>

<file path=ppt/slides/_rels/slide19.xml.rels><?xml version="1.0" encoding="UTF-8" standalone="yes"?>
<Relationships xmlns="http://schemas.openxmlformats.org/package/2006/relationships"><Relationship Id="rId3" Type="http://schemas.openxmlformats.org/officeDocument/2006/relationships/image" Target="../media/image16.tmp"/><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8.tmp"/><Relationship Id="rId4" Type="http://schemas.openxmlformats.org/officeDocument/2006/relationships/image" Target="../media/image17.tmp"/></Relationships>
</file>

<file path=ppt/slides/_rels/slide2.xml.rels><?xml version="1.0" encoding="UTF-8" standalone="yes"?>
<Relationships xmlns="http://schemas.openxmlformats.org/package/2006/relationships"><Relationship Id="rId3" Type="http://schemas.openxmlformats.org/officeDocument/2006/relationships/image" Target="../media/image2.tmp"/><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tmp"/></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ky.emporia.edu/"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hyperlink" Target="https://download.mozilla.org/?product=firefox-24.8.1esr-SSL&amp;os=osx&amp;lang=en-US"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www.onbase.com/community/"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21.tmp"/><Relationship Id="rId4" Type="http://schemas.openxmlformats.org/officeDocument/2006/relationships/hyperlink" Target="http://www.training.onbase.com/"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tmp"/><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esuobweb.emporia.edu/appnet-html/Workflow/WFLogin.aspx?LifeCycleID=125&amp;QueueID=255"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hyperlink" Target="https://esuobweb.emporia.edu/AppNet/FolderPop/FolderPop.aspx?ID=300614&amp;clienttype=html" TargetMode="External"/><Relationship Id="rId4" Type="http://schemas.openxmlformats.org/officeDocument/2006/relationships/hyperlink" Target="https://esuobweb.emporia.edu/AppNet-html/docpop/docpop.aspx?clienttype=activex&amp;docid=1153458&amp;viewerOnlyForSingle=true"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esuobweb.emporia.edu/"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tmp"/><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ky.emporia.edu/"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OnBase AP Approvals</a:t>
            </a:r>
            <a:endParaRPr lang="en-US" dirty="0"/>
          </a:p>
        </p:txBody>
      </p:sp>
      <p:sp>
        <p:nvSpPr>
          <p:cNvPr id="3" name="Subtitle 2"/>
          <p:cNvSpPr>
            <a:spLocks noGrp="1"/>
          </p:cNvSpPr>
          <p:nvPr>
            <p:ph type="subTitle" idx="1"/>
          </p:nvPr>
        </p:nvSpPr>
        <p:spPr/>
        <p:txBody>
          <a:bodyPr/>
          <a:lstStyle/>
          <a:p>
            <a:r>
              <a:rPr lang="en-US" dirty="0" smtClean="0"/>
              <a:t>Blaine Smith – bsmith1@emporia.edu</a:t>
            </a:r>
            <a:r>
              <a:rPr lang="en-US" dirty="0"/>
              <a:t/>
            </a:r>
            <a:br>
              <a:rPr lang="en-US" dirty="0"/>
            </a:br>
            <a:r>
              <a:rPr lang="en-US" dirty="0" smtClean="0"/>
              <a:t>Patty Delmott – pdelmott@emporia.edu</a:t>
            </a:r>
          </a:p>
        </p:txBody>
      </p:sp>
    </p:spTree>
    <p:extLst>
      <p:ext uri="{BB962C8B-B14F-4D97-AF65-F5344CB8AC3E}">
        <p14:creationId xmlns:p14="http://schemas.microsoft.com/office/powerpoint/2010/main" val="36104075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OnBase Workflow Window</a:t>
            </a:r>
          </a:p>
          <a:p>
            <a:pPr marL="349250" lvl="1" indent="0">
              <a:buNone/>
            </a:pPr>
            <a:endParaRPr lang="en-US" dirty="0" smtClean="0"/>
          </a:p>
          <a:p>
            <a:pPr marL="0" indent="0">
              <a:buNone/>
            </a:pPr>
            <a:endParaRPr lang="en-US" dirty="0"/>
          </a:p>
        </p:txBody>
      </p:sp>
      <p:sp>
        <p:nvSpPr>
          <p:cNvPr id="3" name="Title 2"/>
          <p:cNvSpPr>
            <a:spLocks noGrp="1"/>
          </p:cNvSpPr>
          <p:nvPr>
            <p:ph type="ctrTitle"/>
          </p:nvPr>
        </p:nvSpPr>
        <p:spPr/>
        <p:txBody>
          <a:bodyPr/>
          <a:lstStyle/>
          <a:p>
            <a:r>
              <a:rPr lang="en-US" dirty="0" smtClean="0"/>
              <a:t>Approving Documents</a:t>
            </a:r>
            <a:endParaRPr lang="en-US" dirty="0"/>
          </a:p>
        </p:txBody>
      </p:sp>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42924" y="2295524"/>
            <a:ext cx="2590801" cy="2219325"/>
          </a:xfrm>
          <a:prstGeom prst="rect">
            <a:avLst/>
          </a:prstGeom>
        </p:spPr>
      </p:pic>
      <p:sp>
        <p:nvSpPr>
          <p:cNvPr id="5" name="Rectangle 4"/>
          <p:cNvSpPr/>
          <p:nvPr/>
        </p:nvSpPr>
        <p:spPr>
          <a:xfrm>
            <a:off x="542924" y="2800350"/>
            <a:ext cx="1857376" cy="305292"/>
          </a:xfrm>
          <a:prstGeom prst="rect">
            <a:avLst/>
          </a:pr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Rectangle 11"/>
          <p:cNvSpPr/>
          <p:nvPr/>
        </p:nvSpPr>
        <p:spPr>
          <a:xfrm>
            <a:off x="542924" y="3268059"/>
            <a:ext cx="2276476" cy="305292"/>
          </a:xfrm>
          <a:prstGeom prst="rect">
            <a:avLst/>
          </a:pr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6" name="Picture 5"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27552" y="2258848"/>
            <a:ext cx="4816980" cy="2705427"/>
          </a:xfrm>
          <a:prstGeom prst="rect">
            <a:avLst/>
          </a:prstGeom>
        </p:spPr>
      </p:pic>
      <p:sp>
        <p:nvSpPr>
          <p:cNvPr id="14" name="Right Arrow 13"/>
          <p:cNvSpPr/>
          <p:nvPr/>
        </p:nvSpPr>
        <p:spPr>
          <a:xfrm>
            <a:off x="3193473" y="3268059"/>
            <a:ext cx="588818" cy="30529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1724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OnBase Workflow Window – cont.</a:t>
            </a:r>
          </a:p>
          <a:p>
            <a:pPr marL="349250" lvl="1" indent="0">
              <a:buNone/>
            </a:pPr>
            <a:endParaRPr lang="en-US" dirty="0" smtClean="0"/>
          </a:p>
          <a:p>
            <a:pPr marL="0" indent="0">
              <a:buNone/>
            </a:pPr>
            <a:endParaRPr lang="en-US" dirty="0"/>
          </a:p>
        </p:txBody>
      </p:sp>
      <p:sp>
        <p:nvSpPr>
          <p:cNvPr id="3" name="Title 2"/>
          <p:cNvSpPr>
            <a:spLocks noGrp="1"/>
          </p:cNvSpPr>
          <p:nvPr>
            <p:ph type="ctrTitle"/>
          </p:nvPr>
        </p:nvSpPr>
        <p:spPr/>
        <p:txBody>
          <a:bodyPr/>
          <a:lstStyle/>
          <a:p>
            <a:r>
              <a:rPr lang="en-US" dirty="0" smtClean="0"/>
              <a:t>Approving Documents – cont.</a:t>
            </a:r>
            <a:endParaRPr lang="en-US" dirty="0"/>
          </a:p>
        </p:txBody>
      </p:sp>
      <p:pic>
        <p:nvPicPr>
          <p:cNvPr id="7" name="Picture 6"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2587" y="1838324"/>
            <a:ext cx="4614931" cy="3152775"/>
          </a:xfrm>
          <a:prstGeom prst="rect">
            <a:avLst/>
          </a:prstGeom>
        </p:spPr>
      </p:pic>
      <p:sp>
        <p:nvSpPr>
          <p:cNvPr id="8" name="TextBox 7"/>
          <p:cNvSpPr txBox="1"/>
          <p:nvPr/>
        </p:nvSpPr>
        <p:spPr>
          <a:xfrm>
            <a:off x="366278" y="2590845"/>
            <a:ext cx="360218" cy="276999"/>
          </a:xfrm>
          <a:prstGeom prst="rect">
            <a:avLst/>
          </a:prstGeom>
          <a:noFill/>
        </p:spPr>
        <p:txBody>
          <a:bodyPr wrap="square" rtlCol="0">
            <a:spAutoFit/>
          </a:bodyPr>
          <a:lstStyle/>
          <a:p>
            <a:r>
              <a:rPr lang="en-US" sz="1200" dirty="0" smtClean="0">
                <a:solidFill>
                  <a:srgbClr val="FF0000"/>
                </a:solidFill>
              </a:rPr>
              <a:t>A)</a:t>
            </a:r>
            <a:endParaRPr lang="en-US" sz="1200" dirty="0">
              <a:solidFill>
                <a:srgbClr val="FF0000"/>
              </a:solidFill>
            </a:endParaRPr>
          </a:p>
        </p:txBody>
      </p:sp>
      <p:sp>
        <p:nvSpPr>
          <p:cNvPr id="11" name="TextBox 10"/>
          <p:cNvSpPr txBox="1"/>
          <p:nvPr/>
        </p:nvSpPr>
        <p:spPr>
          <a:xfrm>
            <a:off x="366278" y="3020244"/>
            <a:ext cx="360218" cy="276999"/>
          </a:xfrm>
          <a:prstGeom prst="rect">
            <a:avLst/>
          </a:prstGeom>
          <a:noFill/>
        </p:spPr>
        <p:txBody>
          <a:bodyPr wrap="square" rtlCol="0">
            <a:spAutoFit/>
          </a:bodyPr>
          <a:lstStyle/>
          <a:p>
            <a:r>
              <a:rPr lang="en-US" sz="1200" dirty="0">
                <a:solidFill>
                  <a:srgbClr val="FF0000"/>
                </a:solidFill>
              </a:rPr>
              <a:t>B</a:t>
            </a:r>
            <a:r>
              <a:rPr lang="en-US" sz="1200" dirty="0" smtClean="0">
                <a:solidFill>
                  <a:srgbClr val="FF0000"/>
                </a:solidFill>
              </a:rPr>
              <a:t>)</a:t>
            </a:r>
            <a:endParaRPr lang="en-US" sz="1200" dirty="0">
              <a:solidFill>
                <a:srgbClr val="FF0000"/>
              </a:solidFill>
            </a:endParaRPr>
          </a:p>
        </p:txBody>
      </p:sp>
      <p:sp>
        <p:nvSpPr>
          <p:cNvPr id="13" name="TextBox 12"/>
          <p:cNvSpPr txBox="1"/>
          <p:nvPr/>
        </p:nvSpPr>
        <p:spPr>
          <a:xfrm>
            <a:off x="2261571" y="2393534"/>
            <a:ext cx="360218" cy="276999"/>
          </a:xfrm>
          <a:prstGeom prst="rect">
            <a:avLst/>
          </a:prstGeom>
          <a:noFill/>
        </p:spPr>
        <p:txBody>
          <a:bodyPr wrap="square" rtlCol="0">
            <a:spAutoFit/>
          </a:bodyPr>
          <a:lstStyle/>
          <a:p>
            <a:r>
              <a:rPr lang="en-US" sz="1200" dirty="0" smtClean="0">
                <a:solidFill>
                  <a:srgbClr val="FF0000"/>
                </a:solidFill>
              </a:rPr>
              <a:t>C)</a:t>
            </a:r>
            <a:endParaRPr lang="en-US" sz="1200" dirty="0">
              <a:solidFill>
                <a:srgbClr val="FF0000"/>
              </a:solidFill>
            </a:endParaRPr>
          </a:p>
        </p:txBody>
      </p:sp>
      <p:sp>
        <p:nvSpPr>
          <p:cNvPr id="15" name="TextBox 14"/>
          <p:cNvSpPr txBox="1"/>
          <p:nvPr/>
        </p:nvSpPr>
        <p:spPr>
          <a:xfrm>
            <a:off x="348777" y="3948590"/>
            <a:ext cx="360218" cy="276999"/>
          </a:xfrm>
          <a:prstGeom prst="rect">
            <a:avLst/>
          </a:prstGeom>
          <a:noFill/>
        </p:spPr>
        <p:txBody>
          <a:bodyPr wrap="square" rtlCol="0">
            <a:spAutoFit/>
          </a:bodyPr>
          <a:lstStyle/>
          <a:p>
            <a:r>
              <a:rPr lang="en-US" sz="1200" dirty="0">
                <a:solidFill>
                  <a:srgbClr val="FF0000"/>
                </a:solidFill>
              </a:rPr>
              <a:t>D</a:t>
            </a:r>
            <a:r>
              <a:rPr lang="en-US" sz="1200" dirty="0" smtClean="0">
                <a:solidFill>
                  <a:srgbClr val="FF0000"/>
                </a:solidFill>
              </a:rPr>
              <a:t>)</a:t>
            </a:r>
            <a:endParaRPr lang="en-US" sz="1200" dirty="0">
              <a:solidFill>
                <a:srgbClr val="FF0000"/>
              </a:solidFill>
            </a:endParaRPr>
          </a:p>
        </p:txBody>
      </p:sp>
      <p:sp>
        <p:nvSpPr>
          <p:cNvPr id="16" name="TextBox 15"/>
          <p:cNvSpPr txBox="1"/>
          <p:nvPr/>
        </p:nvSpPr>
        <p:spPr>
          <a:xfrm>
            <a:off x="366278" y="4790300"/>
            <a:ext cx="360218" cy="276999"/>
          </a:xfrm>
          <a:prstGeom prst="rect">
            <a:avLst/>
          </a:prstGeom>
          <a:noFill/>
        </p:spPr>
        <p:txBody>
          <a:bodyPr wrap="square" rtlCol="0">
            <a:spAutoFit/>
          </a:bodyPr>
          <a:lstStyle/>
          <a:p>
            <a:r>
              <a:rPr lang="en-US" sz="1200" dirty="0" smtClean="0">
                <a:solidFill>
                  <a:srgbClr val="FF0000"/>
                </a:solidFill>
              </a:rPr>
              <a:t>F)</a:t>
            </a:r>
            <a:endParaRPr lang="en-US" sz="1200" dirty="0">
              <a:solidFill>
                <a:srgbClr val="FF0000"/>
              </a:solidFill>
            </a:endParaRPr>
          </a:p>
        </p:txBody>
      </p:sp>
      <p:sp>
        <p:nvSpPr>
          <p:cNvPr id="9" name="TextBox 8"/>
          <p:cNvSpPr txBox="1"/>
          <p:nvPr/>
        </p:nvSpPr>
        <p:spPr>
          <a:xfrm>
            <a:off x="5327073" y="1918855"/>
            <a:ext cx="3588327" cy="2554545"/>
          </a:xfrm>
          <a:prstGeom prst="rect">
            <a:avLst/>
          </a:prstGeom>
          <a:noFill/>
        </p:spPr>
        <p:txBody>
          <a:bodyPr wrap="square" rtlCol="0">
            <a:spAutoFit/>
          </a:bodyPr>
          <a:lstStyle/>
          <a:p>
            <a:pPr marL="342900" indent="-342900">
              <a:buAutoNum type="alphaUcParenR"/>
            </a:pPr>
            <a:r>
              <a:rPr lang="en-US" sz="1600" dirty="0" smtClean="0"/>
              <a:t>Click + to expand the Lifecycle</a:t>
            </a:r>
          </a:p>
          <a:p>
            <a:pPr marL="342900" indent="-342900">
              <a:buAutoNum type="alphaUcParenR"/>
            </a:pPr>
            <a:r>
              <a:rPr lang="en-US" sz="1600" dirty="0" smtClean="0"/>
              <a:t>Click Queue you’ll be working in</a:t>
            </a:r>
          </a:p>
          <a:p>
            <a:pPr marL="342900" indent="-342900">
              <a:buAutoNum type="alphaUcParenR"/>
            </a:pPr>
            <a:r>
              <a:rPr lang="en-US" sz="1600" dirty="0" smtClean="0"/>
              <a:t>Click Document in the list</a:t>
            </a:r>
          </a:p>
          <a:p>
            <a:pPr marL="342900" indent="-342900">
              <a:buAutoNum type="alphaUcParenR"/>
            </a:pPr>
            <a:r>
              <a:rPr lang="en-US" sz="1600" dirty="0" smtClean="0"/>
              <a:t>Document is displayed below</a:t>
            </a:r>
          </a:p>
          <a:p>
            <a:pPr marL="342900" indent="-342900">
              <a:buAutoNum type="alphaUcParenR"/>
            </a:pPr>
            <a:r>
              <a:rPr lang="en-US" sz="1600" dirty="0" smtClean="0"/>
              <a:t>Work Folder shows related documents (can be displayed in 2</a:t>
            </a:r>
            <a:r>
              <a:rPr lang="en-US" sz="1600" baseline="30000" dirty="0" smtClean="0"/>
              <a:t>nd</a:t>
            </a:r>
            <a:r>
              <a:rPr lang="en-US" sz="1600" dirty="0" smtClean="0"/>
              <a:t> window)</a:t>
            </a:r>
          </a:p>
          <a:p>
            <a:pPr marL="342900" indent="-342900">
              <a:buAutoNum type="alphaUcParenR"/>
            </a:pPr>
            <a:r>
              <a:rPr lang="en-US" sz="1600" dirty="0" smtClean="0"/>
              <a:t>Notes associated to the Document</a:t>
            </a:r>
          </a:p>
          <a:p>
            <a:pPr marL="342900" indent="-342900">
              <a:buFontTx/>
              <a:buAutoNum type="alphaUcParenR"/>
            </a:pPr>
            <a:r>
              <a:rPr lang="en-US" sz="1600" dirty="0"/>
              <a:t>Ad Hoc Task buttons to route the </a:t>
            </a:r>
            <a:r>
              <a:rPr lang="en-US" sz="1600" dirty="0" smtClean="0"/>
              <a:t>document</a:t>
            </a:r>
            <a:endParaRPr lang="en-US" sz="1600" dirty="0"/>
          </a:p>
        </p:txBody>
      </p:sp>
      <p:sp>
        <p:nvSpPr>
          <p:cNvPr id="17" name="TextBox 16"/>
          <p:cNvSpPr txBox="1"/>
          <p:nvPr/>
        </p:nvSpPr>
        <p:spPr>
          <a:xfrm>
            <a:off x="1327780" y="2143078"/>
            <a:ext cx="360218" cy="276999"/>
          </a:xfrm>
          <a:prstGeom prst="rect">
            <a:avLst/>
          </a:prstGeom>
          <a:noFill/>
        </p:spPr>
        <p:txBody>
          <a:bodyPr wrap="square" rtlCol="0">
            <a:spAutoFit/>
          </a:bodyPr>
          <a:lstStyle/>
          <a:p>
            <a:r>
              <a:rPr lang="en-US" sz="1200" dirty="0">
                <a:solidFill>
                  <a:srgbClr val="FF0000"/>
                </a:solidFill>
              </a:rPr>
              <a:t>E</a:t>
            </a:r>
            <a:r>
              <a:rPr lang="en-US" sz="1200" dirty="0" smtClean="0">
                <a:solidFill>
                  <a:srgbClr val="FF0000"/>
                </a:solidFill>
              </a:rPr>
              <a:t>)</a:t>
            </a:r>
            <a:endParaRPr lang="en-US" sz="1200" dirty="0">
              <a:solidFill>
                <a:srgbClr val="FF0000"/>
              </a:solidFill>
            </a:endParaRPr>
          </a:p>
        </p:txBody>
      </p:sp>
      <p:sp>
        <p:nvSpPr>
          <p:cNvPr id="18" name="TextBox 17"/>
          <p:cNvSpPr txBox="1"/>
          <p:nvPr/>
        </p:nvSpPr>
        <p:spPr>
          <a:xfrm>
            <a:off x="2441680" y="3297243"/>
            <a:ext cx="360218" cy="276999"/>
          </a:xfrm>
          <a:prstGeom prst="rect">
            <a:avLst/>
          </a:prstGeom>
          <a:noFill/>
        </p:spPr>
        <p:txBody>
          <a:bodyPr wrap="square" rtlCol="0">
            <a:spAutoFit/>
          </a:bodyPr>
          <a:lstStyle/>
          <a:p>
            <a:r>
              <a:rPr lang="en-US" sz="1200" dirty="0" smtClean="0">
                <a:solidFill>
                  <a:srgbClr val="FF0000"/>
                </a:solidFill>
              </a:rPr>
              <a:t>G)</a:t>
            </a:r>
            <a:endParaRPr lang="en-US" sz="1200" dirty="0">
              <a:solidFill>
                <a:srgbClr val="FF0000"/>
              </a:solidFill>
            </a:endParaRPr>
          </a:p>
        </p:txBody>
      </p:sp>
    </p:spTree>
    <p:extLst>
      <p:ext uri="{BB962C8B-B14F-4D97-AF65-F5344CB8AC3E}">
        <p14:creationId xmlns:p14="http://schemas.microsoft.com/office/powerpoint/2010/main" val="1414947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OnBase Workflow Window – cont.</a:t>
            </a:r>
          </a:p>
          <a:p>
            <a:pPr lvl="1"/>
            <a:r>
              <a:rPr lang="en-US" dirty="0" smtClean="0"/>
              <a:t>Save Button vs. Task Buttons</a:t>
            </a:r>
          </a:p>
        </p:txBody>
      </p:sp>
      <p:sp>
        <p:nvSpPr>
          <p:cNvPr id="3" name="Title 2"/>
          <p:cNvSpPr>
            <a:spLocks noGrp="1"/>
          </p:cNvSpPr>
          <p:nvPr>
            <p:ph type="ctrTitle"/>
          </p:nvPr>
        </p:nvSpPr>
        <p:spPr/>
        <p:txBody>
          <a:bodyPr/>
          <a:lstStyle/>
          <a:p>
            <a:r>
              <a:rPr lang="en-US" dirty="0" smtClean="0"/>
              <a:t>Approving Documents – cont.</a:t>
            </a:r>
            <a:endParaRPr lang="en-US" dirty="0"/>
          </a:p>
        </p:txBody>
      </p:sp>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78582" y="1802192"/>
            <a:ext cx="3636818" cy="3016615"/>
          </a:xfrm>
          <a:prstGeom prst="rect">
            <a:avLst/>
          </a:prstGeom>
        </p:spPr>
      </p:pic>
      <p:sp>
        <p:nvSpPr>
          <p:cNvPr id="12" name="TextBox 11"/>
          <p:cNvSpPr txBox="1"/>
          <p:nvPr/>
        </p:nvSpPr>
        <p:spPr>
          <a:xfrm>
            <a:off x="5014912" y="4218754"/>
            <a:ext cx="360218" cy="276999"/>
          </a:xfrm>
          <a:prstGeom prst="rect">
            <a:avLst/>
          </a:prstGeom>
          <a:noFill/>
        </p:spPr>
        <p:txBody>
          <a:bodyPr wrap="square" rtlCol="0">
            <a:spAutoFit/>
          </a:bodyPr>
          <a:lstStyle/>
          <a:p>
            <a:r>
              <a:rPr lang="en-US" sz="1200" dirty="0" smtClean="0">
                <a:solidFill>
                  <a:srgbClr val="FF0000"/>
                </a:solidFill>
              </a:rPr>
              <a:t>A)</a:t>
            </a:r>
            <a:endParaRPr lang="en-US" sz="1200" dirty="0">
              <a:solidFill>
                <a:srgbClr val="FF0000"/>
              </a:solidFill>
            </a:endParaRPr>
          </a:p>
        </p:txBody>
      </p:sp>
      <p:sp>
        <p:nvSpPr>
          <p:cNvPr id="14" name="TextBox 13"/>
          <p:cNvSpPr txBox="1"/>
          <p:nvPr/>
        </p:nvSpPr>
        <p:spPr>
          <a:xfrm>
            <a:off x="6996547" y="2382980"/>
            <a:ext cx="360218" cy="276999"/>
          </a:xfrm>
          <a:prstGeom prst="rect">
            <a:avLst/>
          </a:prstGeom>
          <a:noFill/>
        </p:spPr>
        <p:txBody>
          <a:bodyPr wrap="square" rtlCol="0">
            <a:spAutoFit/>
          </a:bodyPr>
          <a:lstStyle/>
          <a:p>
            <a:r>
              <a:rPr lang="en-US" sz="1200" dirty="0" smtClean="0">
                <a:solidFill>
                  <a:srgbClr val="FF0000"/>
                </a:solidFill>
              </a:rPr>
              <a:t>B)</a:t>
            </a:r>
            <a:endParaRPr lang="en-US" sz="1200" dirty="0">
              <a:solidFill>
                <a:srgbClr val="FF0000"/>
              </a:solidFill>
            </a:endParaRPr>
          </a:p>
        </p:txBody>
      </p:sp>
      <p:sp>
        <p:nvSpPr>
          <p:cNvPr id="17" name="TextBox 16"/>
          <p:cNvSpPr txBox="1"/>
          <p:nvPr/>
        </p:nvSpPr>
        <p:spPr>
          <a:xfrm>
            <a:off x="1111177" y="2528455"/>
            <a:ext cx="3643312" cy="2308324"/>
          </a:xfrm>
          <a:prstGeom prst="rect">
            <a:avLst/>
          </a:prstGeom>
          <a:noFill/>
        </p:spPr>
        <p:txBody>
          <a:bodyPr wrap="square" rtlCol="0">
            <a:spAutoFit/>
          </a:bodyPr>
          <a:lstStyle/>
          <a:p>
            <a:pPr marL="342900" indent="-342900">
              <a:buAutoNum type="alphaUcParenR"/>
            </a:pPr>
            <a:r>
              <a:rPr lang="en-US" sz="1600" dirty="0" smtClean="0"/>
              <a:t>The Save button is used to save any changes made to the document.</a:t>
            </a:r>
          </a:p>
          <a:p>
            <a:pPr marL="342900" indent="-342900">
              <a:buAutoNum type="alphaUcParenR"/>
            </a:pPr>
            <a:endParaRPr lang="en-US" sz="1600" dirty="0" smtClean="0"/>
          </a:p>
          <a:p>
            <a:pPr marL="342900" indent="-342900">
              <a:buAutoNum type="alphaUcParenR"/>
            </a:pPr>
            <a:r>
              <a:rPr lang="en-US" sz="1600" dirty="0" smtClean="0"/>
              <a:t>Task Buttons are used to route/process the document.</a:t>
            </a:r>
          </a:p>
          <a:p>
            <a:pPr marL="342900" indent="-342900">
              <a:buAutoNum type="alphaUcParenR"/>
            </a:pPr>
            <a:endParaRPr lang="en-US" sz="1600" dirty="0"/>
          </a:p>
          <a:p>
            <a:r>
              <a:rPr lang="en-US" sz="1600" dirty="0" smtClean="0"/>
              <a:t>It is very important to click the save button on the document if any changes were made before routing the document.</a:t>
            </a:r>
          </a:p>
        </p:txBody>
      </p:sp>
    </p:spTree>
    <p:extLst>
      <p:ext uri="{BB962C8B-B14F-4D97-AF65-F5344CB8AC3E}">
        <p14:creationId xmlns:p14="http://schemas.microsoft.com/office/powerpoint/2010/main" val="26243425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OnBase Workflow Window – cont.</a:t>
            </a:r>
          </a:p>
          <a:p>
            <a:pPr lvl="1"/>
            <a:r>
              <a:rPr lang="en-US" dirty="0" smtClean="0"/>
              <a:t>Route to Other User</a:t>
            </a:r>
          </a:p>
        </p:txBody>
      </p:sp>
      <p:sp>
        <p:nvSpPr>
          <p:cNvPr id="3" name="Title 2"/>
          <p:cNvSpPr>
            <a:spLocks noGrp="1"/>
          </p:cNvSpPr>
          <p:nvPr>
            <p:ph type="ctrTitle"/>
          </p:nvPr>
        </p:nvSpPr>
        <p:spPr/>
        <p:txBody>
          <a:bodyPr/>
          <a:lstStyle/>
          <a:p>
            <a:r>
              <a:rPr lang="en-US" dirty="0" smtClean="0"/>
              <a:t>Approving Documents – cont.</a:t>
            </a:r>
            <a:endParaRPr lang="en-US" dirty="0"/>
          </a:p>
        </p:txBody>
      </p:sp>
      <p:sp>
        <p:nvSpPr>
          <p:cNvPr id="17" name="TextBox 16"/>
          <p:cNvSpPr txBox="1"/>
          <p:nvPr/>
        </p:nvSpPr>
        <p:spPr>
          <a:xfrm>
            <a:off x="1111176" y="2528455"/>
            <a:ext cx="7034447" cy="584775"/>
          </a:xfrm>
          <a:prstGeom prst="rect">
            <a:avLst/>
          </a:prstGeom>
          <a:noFill/>
        </p:spPr>
        <p:txBody>
          <a:bodyPr wrap="square" rtlCol="0">
            <a:spAutoFit/>
          </a:bodyPr>
          <a:lstStyle/>
          <a:p>
            <a:r>
              <a:rPr lang="en-US" sz="1600" dirty="0" smtClean="0"/>
              <a:t>The Route to other user feature should only be used when the routing deviates from the normal path.</a:t>
            </a:r>
          </a:p>
        </p:txBody>
      </p:sp>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2148" y="3358724"/>
            <a:ext cx="7811590" cy="1095528"/>
          </a:xfrm>
          <a:prstGeom prst="rect">
            <a:avLst/>
          </a:prstGeom>
        </p:spPr>
      </p:pic>
    </p:spTree>
    <p:extLst>
      <p:ext uri="{BB962C8B-B14F-4D97-AF65-F5344CB8AC3E}">
        <p14:creationId xmlns:p14="http://schemas.microsoft.com/office/powerpoint/2010/main" val="34498134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Retrieving/Querying a Document</a:t>
            </a:r>
          </a:p>
          <a:p>
            <a:r>
              <a:rPr lang="en-US" dirty="0" smtClean="0"/>
              <a:t>Retrieval Tips and Tricks</a:t>
            </a:r>
          </a:p>
        </p:txBody>
      </p:sp>
      <p:sp>
        <p:nvSpPr>
          <p:cNvPr id="3" name="Title 2"/>
          <p:cNvSpPr>
            <a:spLocks noGrp="1"/>
          </p:cNvSpPr>
          <p:nvPr>
            <p:ph type="ctrTitle"/>
          </p:nvPr>
        </p:nvSpPr>
        <p:spPr/>
        <p:txBody>
          <a:bodyPr/>
          <a:lstStyle/>
          <a:p>
            <a:r>
              <a:rPr lang="en-US" dirty="0" smtClean="0"/>
              <a:t>Document Retrieval</a:t>
            </a:r>
            <a:endParaRPr lang="en-US" dirty="0"/>
          </a:p>
        </p:txBody>
      </p:sp>
    </p:spTree>
    <p:extLst>
      <p:ext uri="{BB962C8B-B14F-4D97-AF65-F5344CB8AC3E}">
        <p14:creationId xmlns:p14="http://schemas.microsoft.com/office/powerpoint/2010/main" val="22499159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Retrieving/Querying a Document</a:t>
            </a:r>
          </a:p>
          <a:p>
            <a:pPr marL="0" indent="0">
              <a:buNone/>
            </a:pPr>
            <a:endParaRPr lang="en-US" dirty="0" smtClean="0"/>
          </a:p>
        </p:txBody>
      </p:sp>
      <p:sp>
        <p:nvSpPr>
          <p:cNvPr id="3" name="Title 2"/>
          <p:cNvSpPr>
            <a:spLocks noGrp="1"/>
          </p:cNvSpPr>
          <p:nvPr>
            <p:ph type="ctrTitle"/>
          </p:nvPr>
        </p:nvSpPr>
        <p:spPr/>
        <p:txBody>
          <a:bodyPr/>
          <a:lstStyle/>
          <a:p>
            <a:r>
              <a:rPr lang="en-US" dirty="0" smtClean="0"/>
              <a:t>Document Retrieval – cont.</a:t>
            </a:r>
            <a:endParaRPr lang="en-US" dirty="0"/>
          </a:p>
        </p:txBody>
      </p:sp>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4424" y="1971675"/>
            <a:ext cx="1501484" cy="2952750"/>
          </a:xfrm>
          <a:prstGeom prst="rect">
            <a:avLst/>
          </a:prstGeom>
        </p:spPr>
      </p:pic>
      <p:sp>
        <p:nvSpPr>
          <p:cNvPr id="5" name="TextBox 4"/>
          <p:cNvSpPr txBox="1"/>
          <p:nvPr/>
        </p:nvSpPr>
        <p:spPr>
          <a:xfrm>
            <a:off x="754206" y="2534010"/>
            <a:ext cx="360218" cy="276999"/>
          </a:xfrm>
          <a:prstGeom prst="rect">
            <a:avLst/>
          </a:prstGeom>
          <a:noFill/>
        </p:spPr>
        <p:txBody>
          <a:bodyPr wrap="square" rtlCol="0">
            <a:spAutoFit/>
          </a:bodyPr>
          <a:lstStyle/>
          <a:p>
            <a:r>
              <a:rPr lang="en-US" sz="1200" dirty="0" smtClean="0">
                <a:solidFill>
                  <a:srgbClr val="FF0000"/>
                </a:solidFill>
              </a:rPr>
              <a:t>A)</a:t>
            </a:r>
            <a:endParaRPr lang="en-US" sz="1200" dirty="0">
              <a:solidFill>
                <a:srgbClr val="FF0000"/>
              </a:solidFill>
            </a:endParaRPr>
          </a:p>
        </p:txBody>
      </p:sp>
      <p:sp>
        <p:nvSpPr>
          <p:cNvPr id="6" name="TextBox 5"/>
          <p:cNvSpPr txBox="1"/>
          <p:nvPr/>
        </p:nvSpPr>
        <p:spPr>
          <a:xfrm>
            <a:off x="726496" y="3078114"/>
            <a:ext cx="360218" cy="276999"/>
          </a:xfrm>
          <a:prstGeom prst="rect">
            <a:avLst/>
          </a:prstGeom>
          <a:noFill/>
        </p:spPr>
        <p:txBody>
          <a:bodyPr wrap="square" rtlCol="0">
            <a:spAutoFit/>
          </a:bodyPr>
          <a:lstStyle/>
          <a:p>
            <a:r>
              <a:rPr lang="en-US" sz="1200" dirty="0" smtClean="0">
                <a:solidFill>
                  <a:srgbClr val="FF0000"/>
                </a:solidFill>
              </a:rPr>
              <a:t>B)</a:t>
            </a:r>
            <a:endParaRPr lang="en-US" sz="1200" dirty="0">
              <a:solidFill>
                <a:srgbClr val="FF0000"/>
              </a:solidFill>
            </a:endParaRPr>
          </a:p>
        </p:txBody>
      </p:sp>
      <p:sp>
        <p:nvSpPr>
          <p:cNvPr id="7" name="TextBox 6"/>
          <p:cNvSpPr txBox="1"/>
          <p:nvPr/>
        </p:nvSpPr>
        <p:spPr>
          <a:xfrm>
            <a:off x="726496" y="3355113"/>
            <a:ext cx="360218" cy="276999"/>
          </a:xfrm>
          <a:prstGeom prst="rect">
            <a:avLst/>
          </a:prstGeom>
          <a:noFill/>
        </p:spPr>
        <p:txBody>
          <a:bodyPr wrap="square" rtlCol="0">
            <a:spAutoFit/>
          </a:bodyPr>
          <a:lstStyle/>
          <a:p>
            <a:r>
              <a:rPr lang="en-US" sz="1200" dirty="0" smtClean="0">
                <a:solidFill>
                  <a:srgbClr val="FF0000"/>
                </a:solidFill>
              </a:rPr>
              <a:t>C)</a:t>
            </a:r>
            <a:endParaRPr lang="en-US" sz="1200" dirty="0">
              <a:solidFill>
                <a:srgbClr val="FF0000"/>
              </a:solidFill>
            </a:endParaRPr>
          </a:p>
        </p:txBody>
      </p:sp>
      <p:sp>
        <p:nvSpPr>
          <p:cNvPr id="8" name="TextBox 7"/>
          <p:cNvSpPr txBox="1"/>
          <p:nvPr/>
        </p:nvSpPr>
        <p:spPr>
          <a:xfrm>
            <a:off x="726496" y="4057695"/>
            <a:ext cx="360218" cy="276999"/>
          </a:xfrm>
          <a:prstGeom prst="rect">
            <a:avLst/>
          </a:prstGeom>
          <a:noFill/>
        </p:spPr>
        <p:txBody>
          <a:bodyPr wrap="square" rtlCol="0">
            <a:spAutoFit/>
          </a:bodyPr>
          <a:lstStyle/>
          <a:p>
            <a:r>
              <a:rPr lang="en-US" sz="1200" dirty="0">
                <a:solidFill>
                  <a:srgbClr val="FF0000"/>
                </a:solidFill>
              </a:rPr>
              <a:t>D</a:t>
            </a:r>
            <a:r>
              <a:rPr lang="en-US" sz="1200" dirty="0" smtClean="0">
                <a:solidFill>
                  <a:srgbClr val="FF0000"/>
                </a:solidFill>
              </a:rPr>
              <a:t>)</a:t>
            </a:r>
            <a:endParaRPr lang="en-US" sz="1200" dirty="0">
              <a:solidFill>
                <a:srgbClr val="FF0000"/>
              </a:solidFill>
            </a:endParaRPr>
          </a:p>
        </p:txBody>
      </p:sp>
      <p:sp>
        <p:nvSpPr>
          <p:cNvPr id="9" name="TextBox 8"/>
          <p:cNvSpPr txBox="1"/>
          <p:nvPr/>
        </p:nvSpPr>
        <p:spPr>
          <a:xfrm>
            <a:off x="754206" y="4621777"/>
            <a:ext cx="360218" cy="276999"/>
          </a:xfrm>
          <a:prstGeom prst="rect">
            <a:avLst/>
          </a:prstGeom>
          <a:noFill/>
        </p:spPr>
        <p:txBody>
          <a:bodyPr wrap="square" rtlCol="0">
            <a:spAutoFit/>
          </a:bodyPr>
          <a:lstStyle/>
          <a:p>
            <a:r>
              <a:rPr lang="en-US" sz="1200" dirty="0">
                <a:solidFill>
                  <a:srgbClr val="FF0000"/>
                </a:solidFill>
              </a:rPr>
              <a:t>E</a:t>
            </a:r>
            <a:r>
              <a:rPr lang="en-US" sz="1200" dirty="0" smtClean="0">
                <a:solidFill>
                  <a:srgbClr val="FF0000"/>
                </a:solidFill>
              </a:rPr>
              <a:t>)</a:t>
            </a:r>
            <a:endParaRPr lang="en-US" sz="1200" dirty="0">
              <a:solidFill>
                <a:srgbClr val="FF0000"/>
              </a:solidFill>
            </a:endParaRPr>
          </a:p>
        </p:txBody>
      </p:sp>
      <p:sp>
        <p:nvSpPr>
          <p:cNvPr id="10" name="TextBox 9"/>
          <p:cNvSpPr txBox="1"/>
          <p:nvPr/>
        </p:nvSpPr>
        <p:spPr>
          <a:xfrm>
            <a:off x="2867024" y="2293888"/>
            <a:ext cx="5915025" cy="1323439"/>
          </a:xfrm>
          <a:prstGeom prst="rect">
            <a:avLst/>
          </a:prstGeom>
          <a:noFill/>
        </p:spPr>
        <p:txBody>
          <a:bodyPr wrap="square" rtlCol="0">
            <a:spAutoFit/>
          </a:bodyPr>
          <a:lstStyle/>
          <a:p>
            <a:pPr marL="342900" indent="-342900">
              <a:buAutoNum type="alphaUcParenR"/>
            </a:pPr>
            <a:r>
              <a:rPr lang="en-US" sz="1600" dirty="0" smtClean="0"/>
              <a:t>Document Type Group – filters Document Types list</a:t>
            </a:r>
          </a:p>
          <a:p>
            <a:pPr marL="342900" indent="-342900">
              <a:buAutoNum type="alphaUcParenR"/>
            </a:pPr>
            <a:r>
              <a:rPr lang="en-US" sz="1600" dirty="0" smtClean="0"/>
              <a:t>Select Doc Types to search (hold Ctrl or Shift to select multiple)</a:t>
            </a:r>
          </a:p>
          <a:p>
            <a:pPr marL="342900" indent="-342900">
              <a:buAutoNum type="alphaUcParenR"/>
            </a:pPr>
            <a:r>
              <a:rPr lang="en-US" sz="1600" dirty="0" smtClean="0"/>
              <a:t>Provide a Document Date range</a:t>
            </a:r>
          </a:p>
          <a:p>
            <a:pPr marL="342900" indent="-342900">
              <a:buAutoNum type="alphaUcParenR"/>
            </a:pPr>
            <a:r>
              <a:rPr lang="en-US" sz="1600" dirty="0" smtClean="0"/>
              <a:t>Provide any keywords to help narrow the search (if necessary)</a:t>
            </a:r>
          </a:p>
          <a:p>
            <a:pPr marL="342900" indent="-342900">
              <a:buAutoNum type="alphaUcParenR"/>
            </a:pPr>
            <a:r>
              <a:rPr lang="en-US" sz="1600" dirty="0" smtClean="0"/>
              <a:t>Click the Search icon (binoculars)</a:t>
            </a:r>
          </a:p>
        </p:txBody>
      </p:sp>
    </p:spTree>
    <p:extLst>
      <p:ext uri="{BB962C8B-B14F-4D97-AF65-F5344CB8AC3E}">
        <p14:creationId xmlns:p14="http://schemas.microsoft.com/office/powerpoint/2010/main" val="6566015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Retrieving/Querying a Document – cont.</a:t>
            </a:r>
          </a:p>
          <a:p>
            <a:endParaRPr lang="en-US" dirty="0" smtClean="0"/>
          </a:p>
          <a:p>
            <a:pPr marL="0" indent="0">
              <a:buNone/>
            </a:pPr>
            <a:endParaRPr lang="en-US" dirty="0" smtClean="0"/>
          </a:p>
        </p:txBody>
      </p:sp>
      <p:sp>
        <p:nvSpPr>
          <p:cNvPr id="3" name="Title 2"/>
          <p:cNvSpPr>
            <a:spLocks noGrp="1"/>
          </p:cNvSpPr>
          <p:nvPr>
            <p:ph type="ctrTitle"/>
          </p:nvPr>
        </p:nvSpPr>
        <p:spPr/>
        <p:txBody>
          <a:bodyPr/>
          <a:lstStyle/>
          <a:p>
            <a:r>
              <a:rPr lang="en-US" dirty="0" smtClean="0"/>
              <a:t>Document Retrieval – cont.</a:t>
            </a:r>
            <a:endParaRPr lang="en-US" dirty="0"/>
          </a:p>
        </p:txBody>
      </p:sp>
      <p:pic>
        <p:nvPicPr>
          <p:cNvPr id="11" name="Picture 10"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4999" y="1847850"/>
            <a:ext cx="4235850" cy="3295650"/>
          </a:xfrm>
          <a:prstGeom prst="rect">
            <a:avLst/>
          </a:prstGeom>
        </p:spPr>
      </p:pic>
    </p:spTree>
    <p:extLst>
      <p:ext uri="{BB962C8B-B14F-4D97-AF65-F5344CB8AC3E}">
        <p14:creationId xmlns:p14="http://schemas.microsoft.com/office/powerpoint/2010/main" val="18890747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Retrieval Tips and Tricks</a:t>
            </a:r>
          </a:p>
          <a:p>
            <a:pPr lvl="1"/>
            <a:r>
              <a:rPr lang="en-US" dirty="0" smtClean="0"/>
              <a:t>Wildcard = *</a:t>
            </a:r>
          </a:p>
          <a:p>
            <a:pPr lvl="1"/>
            <a:r>
              <a:rPr lang="en-US" dirty="0" smtClean="0"/>
              <a:t>Keyword Filter Options</a:t>
            </a:r>
          </a:p>
          <a:p>
            <a:pPr lvl="1"/>
            <a:r>
              <a:rPr lang="en-US" dirty="0" smtClean="0"/>
              <a:t>Right-Click Menu Options</a:t>
            </a:r>
          </a:p>
          <a:p>
            <a:pPr marL="349250" lvl="1" indent="0">
              <a:buNone/>
            </a:pPr>
            <a:endParaRPr lang="en-US" dirty="0" smtClean="0"/>
          </a:p>
          <a:p>
            <a:pPr lvl="1"/>
            <a:endParaRPr lang="en-US" dirty="0" smtClean="0"/>
          </a:p>
          <a:p>
            <a:pPr lvl="1"/>
            <a:endParaRPr lang="en-US" dirty="0" smtClean="0"/>
          </a:p>
          <a:p>
            <a:endParaRPr lang="en-US" dirty="0" smtClean="0"/>
          </a:p>
          <a:p>
            <a:pPr marL="0" indent="0">
              <a:buNone/>
            </a:pPr>
            <a:endParaRPr lang="en-US" dirty="0" smtClean="0"/>
          </a:p>
        </p:txBody>
      </p:sp>
      <p:sp>
        <p:nvSpPr>
          <p:cNvPr id="3" name="Title 2"/>
          <p:cNvSpPr>
            <a:spLocks noGrp="1"/>
          </p:cNvSpPr>
          <p:nvPr>
            <p:ph type="ctrTitle"/>
          </p:nvPr>
        </p:nvSpPr>
        <p:spPr/>
        <p:txBody>
          <a:bodyPr/>
          <a:lstStyle/>
          <a:p>
            <a:r>
              <a:rPr lang="en-US" dirty="0" smtClean="0"/>
              <a:t>Document Retrieval – cont.</a:t>
            </a:r>
            <a:endParaRPr lang="en-US" dirty="0"/>
          </a:p>
        </p:txBody>
      </p:sp>
    </p:spTree>
    <p:extLst>
      <p:ext uri="{BB962C8B-B14F-4D97-AF65-F5344CB8AC3E}">
        <p14:creationId xmlns:p14="http://schemas.microsoft.com/office/powerpoint/2010/main" val="31816621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Retrieval Tips and Tricks – cont.</a:t>
            </a:r>
          </a:p>
          <a:p>
            <a:pPr lvl="1"/>
            <a:r>
              <a:rPr lang="en-US" dirty="0" smtClean="0"/>
              <a:t>Wildcard = *</a:t>
            </a:r>
          </a:p>
          <a:p>
            <a:pPr lvl="1"/>
            <a:endParaRPr lang="en-US" dirty="0" smtClean="0"/>
          </a:p>
          <a:p>
            <a:pPr lvl="1"/>
            <a:endParaRPr lang="en-US" dirty="0" smtClean="0"/>
          </a:p>
          <a:p>
            <a:pPr lvl="1"/>
            <a:endParaRPr lang="en-US" dirty="0" smtClean="0"/>
          </a:p>
          <a:p>
            <a:endParaRPr lang="en-US" dirty="0" smtClean="0"/>
          </a:p>
          <a:p>
            <a:pPr marL="0" indent="0">
              <a:buNone/>
            </a:pPr>
            <a:endParaRPr lang="en-US" dirty="0" smtClean="0"/>
          </a:p>
        </p:txBody>
      </p:sp>
      <p:sp>
        <p:nvSpPr>
          <p:cNvPr id="3" name="Title 2"/>
          <p:cNvSpPr>
            <a:spLocks noGrp="1"/>
          </p:cNvSpPr>
          <p:nvPr>
            <p:ph type="ctrTitle"/>
          </p:nvPr>
        </p:nvSpPr>
        <p:spPr/>
        <p:txBody>
          <a:bodyPr/>
          <a:lstStyle/>
          <a:p>
            <a:r>
              <a:rPr lang="en-US" dirty="0" smtClean="0"/>
              <a:t>Document Retrieval – cont.</a:t>
            </a:r>
            <a:endParaRPr lang="en-US" dirty="0"/>
          </a:p>
        </p:txBody>
      </p:sp>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65368" y="1810854"/>
            <a:ext cx="3021381" cy="3007953"/>
          </a:xfrm>
          <a:prstGeom prst="rect">
            <a:avLst/>
          </a:prstGeom>
        </p:spPr>
      </p:pic>
      <p:pic>
        <p:nvPicPr>
          <p:cNvPr id="5" name="Picture 4"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6921" y="2893066"/>
            <a:ext cx="3350871" cy="776597"/>
          </a:xfrm>
          <a:prstGeom prst="rect">
            <a:avLst/>
          </a:prstGeom>
        </p:spPr>
      </p:pic>
      <p:cxnSp>
        <p:nvCxnSpPr>
          <p:cNvPr id="7" name="Straight Arrow Connector 6"/>
          <p:cNvCxnSpPr/>
          <p:nvPr/>
        </p:nvCxnSpPr>
        <p:spPr>
          <a:xfrm flipH="1" flipV="1">
            <a:off x="3524250" y="3505356"/>
            <a:ext cx="1741118" cy="78089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063258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Retrieval Tips and Tricks – cont.</a:t>
            </a:r>
          </a:p>
          <a:p>
            <a:pPr lvl="1"/>
            <a:r>
              <a:rPr lang="en-US" dirty="0" smtClean="0"/>
              <a:t>Keyword Filter Options</a:t>
            </a:r>
          </a:p>
          <a:p>
            <a:pPr lvl="1"/>
            <a:endParaRPr lang="en-US" dirty="0" smtClean="0"/>
          </a:p>
          <a:p>
            <a:pPr lvl="1"/>
            <a:endParaRPr lang="en-US" dirty="0" smtClean="0"/>
          </a:p>
          <a:p>
            <a:pPr lvl="1"/>
            <a:endParaRPr lang="en-US" dirty="0" smtClean="0"/>
          </a:p>
          <a:p>
            <a:endParaRPr lang="en-US" dirty="0" smtClean="0"/>
          </a:p>
          <a:p>
            <a:pPr marL="0" indent="0">
              <a:buNone/>
            </a:pPr>
            <a:endParaRPr lang="en-US" dirty="0" smtClean="0"/>
          </a:p>
        </p:txBody>
      </p:sp>
      <p:sp>
        <p:nvSpPr>
          <p:cNvPr id="3" name="Title 2"/>
          <p:cNvSpPr>
            <a:spLocks noGrp="1"/>
          </p:cNvSpPr>
          <p:nvPr>
            <p:ph type="ctrTitle"/>
          </p:nvPr>
        </p:nvSpPr>
        <p:spPr/>
        <p:txBody>
          <a:bodyPr/>
          <a:lstStyle/>
          <a:p>
            <a:r>
              <a:rPr lang="en-US" dirty="0" smtClean="0"/>
              <a:t>Document Retrieval – cont.</a:t>
            </a:r>
            <a:endParaRPr lang="en-US" dirty="0"/>
          </a:p>
        </p:txBody>
      </p:sp>
      <p:pic>
        <p:nvPicPr>
          <p:cNvPr id="8" name="Picture 7"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14949" y="3235157"/>
            <a:ext cx="2652609" cy="1366905"/>
          </a:xfrm>
          <a:prstGeom prst="rect">
            <a:avLst/>
          </a:prstGeom>
        </p:spPr>
      </p:pic>
      <p:pic>
        <p:nvPicPr>
          <p:cNvPr id="9" name="Picture 8" descr="Screen Clipping"/>
          <p:cNvPicPr>
            <a:picLocks noChangeAspect="1"/>
          </p:cNvPicPr>
          <p:nvPr/>
        </p:nvPicPr>
        <p:blipFill rotWithShape="1">
          <a:blip r:embed="rId4">
            <a:extLst>
              <a:ext uri="{28A0092B-C50C-407E-A947-70E740481C1C}">
                <a14:useLocalDpi xmlns:a14="http://schemas.microsoft.com/office/drawing/2010/main" val="0"/>
              </a:ext>
            </a:extLst>
          </a:blip>
          <a:srcRect l="8353"/>
          <a:stretch/>
        </p:blipFill>
        <p:spPr>
          <a:xfrm>
            <a:off x="1781173" y="3297106"/>
            <a:ext cx="2809875" cy="1366905"/>
          </a:xfrm>
          <a:prstGeom prst="rect">
            <a:avLst/>
          </a:prstGeom>
        </p:spPr>
      </p:pic>
      <p:pic>
        <p:nvPicPr>
          <p:cNvPr id="10" name="Picture 9" descr="Screen Clipping"/>
          <p:cNvPicPr>
            <a:picLocks noChangeAspect="1"/>
          </p:cNvPicPr>
          <p:nvPr/>
        </p:nvPicPr>
        <p:blipFill rotWithShape="1">
          <a:blip r:embed="rId5">
            <a:extLst>
              <a:ext uri="{28A0092B-C50C-407E-A947-70E740481C1C}">
                <a14:useLocalDpi xmlns:a14="http://schemas.microsoft.com/office/drawing/2010/main" val="0"/>
              </a:ext>
            </a:extLst>
          </a:blip>
          <a:srcRect l="6521"/>
          <a:stretch/>
        </p:blipFill>
        <p:spPr>
          <a:xfrm>
            <a:off x="1752599" y="2383899"/>
            <a:ext cx="2867025" cy="794147"/>
          </a:xfrm>
          <a:prstGeom prst="rect">
            <a:avLst/>
          </a:prstGeom>
        </p:spPr>
      </p:pic>
    </p:spTree>
    <p:extLst>
      <p:ext uri="{BB962C8B-B14F-4D97-AF65-F5344CB8AC3E}">
        <p14:creationId xmlns:p14="http://schemas.microsoft.com/office/powerpoint/2010/main" val="27438258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OnBase Approvals – Easy as 1-2-3!</a:t>
            </a:r>
          </a:p>
          <a:p>
            <a:pPr marL="0" indent="0">
              <a:buNone/>
            </a:pPr>
            <a:endParaRPr lang="en-US" dirty="0" smtClean="0"/>
          </a:p>
          <a:p>
            <a:pPr marL="0" indent="0">
              <a:buNone/>
            </a:pPr>
            <a:endParaRPr lang="en-US" dirty="0" smtClean="0"/>
          </a:p>
          <a:p>
            <a:pPr marL="349250" lvl="1" indent="0">
              <a:buNone/>
            </a:pPr>
            <a:endParaRPr lang="en-US" dirty="0" smtClean="0"/>
          </a:p>
          <a:p>
            <a:pPr marL="0" indent="0">
              <a:buNone/>
            </a:pPr>
            <a:endParaRPr lang="en-US" dirty="0"/>
          </a:p>
        </p:txBody>
      </p:sp>
      <p:sp>
        <p:nvSpPr>
          <p:cNvPr id="3" name="Title 2"/>
          <p:cNvSpPr>
            <a:spLocks noGrp="1"/>
          </p:cNvSpPr>
          <p:nvPr>
            <p:ph type="ctrTitle"/>
          </p:nvPr>
        </p:nvSpPr>
        <p:spPr/>
        <p:txBody>
          <a:bodyPr/>
          <a:lstStyle/>
          <a:p>
            <a:r>
              <a:rPr lang="en-US" dirty="0" smtClean="0"/>
              <a:t>OnBase AP Approvals</a:t>
            </a:r>
            <a:endParaRPr lang="en-US" dirty="0"/>
          </a:p>
        </p:txBody>
      </p:sp>
      <p:pic>
        <p:nvPicPr>
          <p:cNvPr id="15" name="Picture 1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9996" y="2284954"/>
            <a:ext cx="3959103" cy="2308515"/>
          </a:xfrm>
          <a:prstGeom prst="rect">
            <a:avLst/>
          </a:prstGeom>
        </p:spPr>
      </p:pic>
      <p:pic>
        <p:nvPicPr>
          <p:cNvPr id="18" name="Picture 17"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0034" y="2197099"/>
            <a:ext cx="3817775" cy="2749815"/>
          </a:xfrm>
          <a:prstGeom prst="rect">
            <a:avLst/>
          </a:prstGeom>
        </p:spPr>
      </p:pic>
      <p:sp>
        <p:nvSpPr>
          <p:cNvPr id="19" name="Right Arrow 18"/>
          <p:cNvSpPr/>
          <p:nvPr/>
        </p:nvSpPr>
        <p:spPr>
          <a:xfrm>
            <a:off x="3594100" y="3797300"/>
            <a:ext cx="825500" cy="2286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TextBox 19"/>
          <p:cNvSpPr txBox="1"/>
          <p:nvPr/>
        </p:nvSpPr>
        <p:spPr>
          <a:xfrm>
            <a:off x="151883" y="3748901"/>
            <a:ext cx="360218" cy="276999"/>
          </a:xfrm>
          <a:prstGeom prst="rect">
            <a:avLst/>
          </a:prstGeom>
          <a:noFill/>
        </p:spPr>
        <p:txBody>
          <a:bodyPr wrap="square" rtlCol="0">
            <a:spAutoFit/>
          </a:bodyPr>
          <a:lstStyle/>
          <a:p>
            <a:r>
              <a:rPr lang="en-US" sz="1200" dirty="0">
                <a:solidFill>
                  <a:srgbClr val="FF0000"/>
                </a:solidFill>
              </a:rPr>
              <a:t>1</a:t>
            </a:r>
            <a:r>
              <a:rPr lang="en-US" sz="1200" dirty="0" smtClean="0">
                <a:solidFill>
                  <a:srgbClr val="FF0000"/>
                </a:solidFill>
              </a:rPr>
              <a:t>)</a:t>
            </a:r>
            <a:endParaRPr lang="en-US" sz="1200" dirty="0">
              <a:solidFill>
                <a:srgbClr val="FF0000"/>
              </a:solidFill>
            </a:endParaRPr>
          </a:p>
        </p:txBody>
      </p:sp>
      <p:sp>
        <p:nvSpPr>
          <p:cNvPr id="21" name="TextBox 20"/>
          <p:cNvSpPr txBox="1"/>
          <p:nvPr/>
        </p:nvSpPr>
        <p:spPr>
          <a:xfrm>
            <a:off x="5209658" y="4177535"/>
            <a:ext cx="360218" cy="276999"/>
          </a:xfrm>
          <a:prstGeom prst="rect">
            <a:avLst/>
          </a:prstGeom>
          <a:noFill/>
        </p:spPr>
        <p:txBody>
          <a:bodyPr wrap="square" rtlCol="0">
            <a:spAutoFit/>
          </a:bodyPr>
          <a:lstStyle/>
          <a:p>
            <a:r>
              <a:rPr lang="en-US" sz="1200" dirty="0" smtClean="0">
                <a:solidFill>
                  <a:srgbClr val="FF0000"/>
                </a:solidFill>
              </a:rPr>
              <a:t>2)</a:t>
            </a:r>
            <a:endParaRPr lang="en-US" sz="1200" dirty="0">
              <a:solidFill>
                <a:srgbClr val="FF0000"/>
              </a:solidFill>
            </a:endParaRPr>
          </a:p>
        </p:txBody>
      </p:sp>
      <p:sp>
        <p:nvSpPr>
          <p:cNvPr id="22" name="TextBox 21"/>
          <p:cNvSpPr txBox="1"/>
          <p:nvPr/>
        </p:nvSpPr>
        <p:spPr>
          <a:xfrm>
            <a:off x="5781158" y="2838660"/>
            <a:ext cx="360218" cy="276999"/>
          </a:xfrm>
          <a:prstGeom prst="rect">
            <a:avLst/>
          </a:prstGeom>
          <a:noFill/>
        </p:spPr>
        <p:txBody>
          <a:bodyPr wrap="square" rtlCol="0">
            <a:spAutoFit/>
          </a:bodyPr>
          <a:lstStyle/>
          <a:p>
            <a:r>
              <a:rPr lang="en-US" sz="1200" dirty="0" smtClean="0">
                <a:solidFill>
                  <a:srgbClr val="FF0000"/>
                </a:solidFill>
              </a:rPr>
              <a:t>3)</a:t>
            </a:r>
            <a:endParaRPr lang="en-US" sz="1200" dirty="0">
              <a:solidFill>
                <a:srgbClr val="FF0000"/>
              </a:solidFill>
            </a:endParaRPr>
          </a:p>
        </p:txBody>
      </p:sp>
    </p:spTree>
    <p:extLst>
      <p:ext uri="{BB962C8B-B14F-4D97-AF65-F5344CB8AC3E}">
        <p14:creationId xmlns:p14="http://schemas.microsoft.com/office/powerpoint/2010/main" val="320194421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Retrieval Tips and Tricks – cont.</a:t>
            </a:r>
          </a:p>
          <a:p>
            <a:pPr lvl="1"/>
            <a:r>
              <a:rPr lang="en-US" dirty="0" smtClean="0"/>
              <a:t>Right-Click Menu Options</a:t>
            </a:r>
          </a:p>
          <a:p>
            <a:pPr lvl="1"/>
            <a:endParaRPr lang="en-US" dirty="0" smtClean="0"/>
          </a:p>
          <a:p>
            <a:pPr lvl="1"/>
            <a:endParaRPr lang="en-US" dirty="0" smtClean="0"/>
          </a:p>
          <a:p>
            <a:pPr lvl="1"/>
            <a:endParaRPr lang="en-US" dirty="0" smtClean="0"/>
          </a:p>
          <a:p>
            <a:endParaRPr lang="en-US" dirty="0" smtClean="0"/>
          </a:p>
          <a:p>
            <a:pPr marL="0" indent="0">
              <a:buNone/>
            </a:pPr>
            <a:endParaRPr lang="en-US" dirty="0" smtClean="0"/>
          </a:p>
        </p:txBody>
      </p:sp>
      <p:sp>
        <p:nvSpPr>
          <p:cNvPr id="3" name="Title 2"/>
          <p:cNvSpPr>
            <a:spLocks noGrp="1"/>
          </p:cNvSpPr>
          <p:nvPr>
            <p:ph type="ctrTitle"/>
          </p:nvPr>
        </p:nvSpPr>
        <p:spPr/>
        <p:txBody>
          <a:bodyPr/>
          <a:lstStyle/>
          <a:p>
            <a:r>
              <a:rPr lang="en-US" dirty="0" smtClean="0"/>
              <a:t>Document Retrieval – cont.</a:t>
            </a:r>
            <a:endParaRPr lang="en-US" dirty="0"/>
          </a:p>
        </p:txBody>
      </p:sp>
      <p:pic>
        <p:nvPicPr>
          <p:cNvPr id="4" name="Picture 3"/>
          <p:cNvPicPr>
            <a:picLocks noChangeAspect="1"/>
          </p:cNvPicPr>
          <p:nvPr/>
        </p:nvPicPr>
        <p:blipFill rotWithShape="1">
          <a:blip r:embed="rId3"/>
          <a:srcRect l="68333" t="26729" r="20625" b="43519"/>
          <a:stretch/>
        </p:blipFill>
        <p:spPr>
          <a:xfrm>
            <a:off x="6699250" y="1758107"/>
            <a:ext cx="2019300" cy="3060700"/>
          </a:xfrm>
          <a:prstGeom prst="rect">
            <a:avLst/>
          </a:prstGeom>
        </p:spPr>
      </p:pic>
      <p:sp>
        <p:nvSpPr>
          <p:cNvPr id="5" name="TextBox 4"/>
          <p:cNvSpPr txBox="1"/>
          <p:nvPr/>
        </p:nvSpPr>
        <p:spPr>
          <a:xfrm>
            <a:off x="152400" y="2286000"/>
            <a:ext cx="6261100" cy="2031325"/>
          </a:xfrm>
          <a:prstGeom prst="rect">
            <a:avLst/>
          </a:prstGeom>
          <a:noFill/>
        </p:spPr>
        <p:txBody>
          <a:bodyPr wrap="square" rtlCol="0">
            <a:spAutoFit/>
          </a:bodyPr>
          <a:lstStyle/>
          <a:p>
            <a:r>
              <a:rPr lang="en-US" b="1" dirty="0" smtClean="0"/>
              <a:t>Keywords</a:t>
            </a:r>
            <a:r>
              <a:rPr lang="en-US" dirty="0" smtClean="0"/>
              <a:t>: displays a list of keywords attributed to the document</a:t>
            </a:r>
          </a:p>
          <a:p>
            <a:r>
              <a:rPr lang="en-US" b="1" dirty="0" smtClean="0"/>
              <a:t>History</a:t>
            </a:r>
            <a:r>
              <a:rPr lang="en-US" dirty="0" smtClean="0"/>
              <a:t>: displays edit history and workflow history</a:t>
            </a:r>
          </a:p>
          <a:p>
            <a:r>
              <a:rPr lang="en-US" b="1" dirty="0" smtClean="0"/>
              <a:t>Notes</a:t>
            </a:r>
            <a:r>
              <a:rPr lang="en-US" dirty="0" smtClean="0"/>
              <a:t>: displays notes associated to the document</a:t>
            </a:r>
          </a:p>
          <a:p>
            <a:r>
              <a:rPr lang="en-US" b="1" dirty="0" smtClean="0"/>
              <a:t>Send To</a:t>
            </a:r>
            <a:r>
              <a:rPr lang="en-US" dirty="0" smtClean="0"/>
              <a:t>: saving to file, emailing, and creating a DocPop link</a:t>
            </a:r>
          </a:p>
          <a:p>
            <a:r>
              <a:rPr lang="en-US" b="1" dirty="0" smtClean="0"/>
              <a:t>Create List Report</a:t>
            </a:r>
            <a:r>
              <a:rPr lang="en-US" dirty="0" smtClean="0"/>
              <a:t>: when multi docs selected, will save a list </a:t>
            </a:r>
          </a:p>
          <a:p>
            <a:r>
              <a:rPr lang="en-US" b="1" dirty="0" smtClean="0"/>
              <a:t>Workflow</a:t>
            </a:r>
            <a:r>
              <a:rPr lang="en-US" dirty="0" smtClean="0"/>
              <a:t>: opens workflow or shows the progress of the document in workflow</a:t>
            </a:r>
            <a:endParaRPr lang="en-US" dirty="0"/>
          </a:p>
        </p:txBody>
      </p:sp>
    </p:spTree>
    <p:extLst>
      <p:ext uri="{BB962C8B-B14F-4D97-AF65-F5344CB8AC3E}">
        <p14:creationId xmlns:p14="http://schemas.microsoft.com/office/powerpoint/2010/main" val="24958725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IE Settings</a:t>
            </a:r>
          </a:p>
          <a:p>
            <a:pPr lvl="1"/>
            <a:r>
              <a:rPr lang="en-US" dirty="0" smtClean="0"/>
              <a:t>Instructions for Setting Up Internet Explorer on esuobweb.emporia.edu</a:t>
            </a:r>
          </a:p>
          <a:p>
            <a:pPr lvl="1"/>
            <a:r>
              <a:rPr lang="en-US" dirty="0" smtClean="0"/>
              <a:t>IT HelpDesk</a:t>
            </a:r>
          </a:p>
          <a:p>
            <a:pPr lvl="1"/>
            <a:endParaRPr lang="en-US" dirty="0" smtClean="0"/>
          </a:p>
          <a:p>
            <a:pPr lvl="1"/>
            <a:endParaRPr lang="en-US" dirty="0" smtClean="0"/>
          </a:p>
          <a:p>
            <a:pPr lvl="1"/>
            <a:endParaRPr lang="en-US" dirty="0" smtClean="0"/>
          </a:p>
          <a:p>
            <a:endParaRPr lang="en-US" dirty="0" smtClean="0"/>
          </a:p>
          <a:p>
            <a:pPr marL="0" indent="0">
              <a:buNone/>
            </a:pPr>
            <a:endParaRPr lang="en-US" dirty="0" smtClean="0"/>
          </a:p>
        </p:txBody>
      </p:sp>
      <p:sp>
        <p:nvSpPr>
          <p:cNvPr id="3" name="Title 2"/>
          <p:cNvSpPr>
            <a:spLocks noGrp="1"/>
          </p:cNvSpPr>
          <p:nvPr>
            <p:ph type="ctrTitle"/>
          </p:nvPr>
        </p:nvSpPr>
        <p:spPr/>
        <p:txBody>
          <a:bodyPr/>
          <a:lstStyle/>
          <a:p>
            <a:r>
              <a:rPr lang="en-US" dirty="0" smtClean="0"/>
              <a:t>Additional Info</a:t>
            </a:r>
            <a:endParaRPr lang="en-US" dirty="0"/>
          </a:p>
        </p:txBody>
      </p:sp>
    </p:spTree>
    <p:extLst>
      <p:ext uri="{BB962C8B-B14F-4D97-AF65-F5344CB8AC3E}">
        <p14:creationId xmlns:p14="http://schemas.microsoft.com/office/powerpoint/2010/main" val="360402942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Off Campus Users</a:t>
            </a:r>
          </a:p>
          <a:p>
            <a:pPr lvl="1"/>
            <a:r>
              <a:rPr lang="en-US" dirty="0" smtClean="0"/>
              <a:t>esuad\ before your userID (ex: esuad\chornet)</a:t>
            </a:r>
          </a:p>
          <a:p>
            <a:pPr lvl="1"/>
            <a:endParaRPr lang="en-US" dirty="0" smtClean="0"/>
          </a:p>
          <a:p>
            <a:pPr lvl="1"/>
            <a:endParaRPr lang="en-US" dirty="0" smtClean="0"/>
          </a:p>
          <a:p>
            <a:endParaRPr lang="en-US" dirty="0" smtClean="0"/>
          </a:p>
          <a:p>
            <a:pPr marL="0" indent="0">
              <a:buNone/>
            </a:pPr>
            <a:endParaRPr lang="en-US" dirty="0" smtClean="0"/>
          </a:p>
        </p:txBody>
      </p:sp>
      <p:sp>
        <p:nvSpPr>
          <p:cNvPr id="3" name="Title 2"/>
          <p:cNvSpPr>
            <a:spLocks noGrp="1"/>
          </p:cNvSpPr>
          <p:nvPr>
            <p:ph type="ctrTitle"/>
          </p:nvPr>
        </p:nvSpPr>
        <p:spPr/>
        <p:txBody>
          <a:bodyPr/>
          <a:lstStyle/>
          <a:p>
            <a:r>
              <a:rPr lang="en-US" dirty="0" smtClean="0"/>
              <a:t>Additional Info – cont.</a:t>
            </a:r>
            <a:endParaRPr lang="en-US" dirty="0"/>
          </a:p>
        </p:txBody>
      </p:sp>
      <p:pic>
        <p:nvPicPr>
          <p:cNvPr id="4" name="Picture 3"/>
          <p:cNvPicPr>
            <a:picLocks noChangeAspect="1"/>
          </p:cNvPicPr>
          <p:nvPr/>
        </p:nvPicPr>
        <p:blipFill>
          <a:blip r:embed="rId3"/>
          <a:stretch>
            <a:fillRect/>
          </a:stretch>
        </p:blipFill>
        <p:spPr>
          <a:xfrm>
            <a:off x="2011362" y="2289922"/>
            <a:ext cx="4181475" cy="2409825"/>
          </a:xfrm>
          <a:prstGeom prst="rect">
            <a:avLst/>
          </a:prstGeom>
        </p:spPr>
      </p:pic>
    </p:spTree>
    <p:extLst>
      <p:ext uri="{BB962C8B-B14F-4D97-AF65-F5344CB8AC3E}">
        <p14:creationId xmlns:p14="http://schemas.microsoft.com/office/powerpoint/2010/main" val="321532923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Mobile and Mac Users</a:t>
            </a:r>
          </a:p>
          <a:p>
            <a:pPr lvl="1"/>
            <a:r>
              <a:rPr lang="en-US" dirty="0" smtClean="0">
                <a:hlinkClick r:id="rId3"/>
              </a:rPr>
              <a:t>http://sky.emporia.edu</a:t>
            </a:r>
            <a:endParaRPr lang="en-US" dirty="0" smtClean="0"/>
          </a:p>
          <a:p>
            <a:pPr lvl="1"/>
            <a:r>
              <a:rPr lang="en-US" dirty="0" smtClean="0">
                <a:hlinkClick r:id="rId4"/>
              </a:rPr>
              <a:t>Firefox ESR 24</a:t>
            </a:r>
            <a:endParaRPr lang="en-US" dirty="0" smtClean="0"/>
          </a:p>
          <a:p>
            <a:pPr lvl="1"/>
            <a:endParaRPr lang="en-US" dirty="0" smtClean="0"/>
          </a:p>
          <a:p>
            <a:pPr lvl="1"/>
            <a:endParaRPr lang="en-US" dirty="0" smtClean="0"/>
          </a:p>
          <a:p>
            <a:endParaRPr lang="en-US" dirty="0" smtClean="0"/>
          </a:p>
          <a:p>
            <a:pPr marL="0" indent="0">
              <a:buNone/>
            </a:pPr>
            <a:endParaRPr lang="en-US" dirty="0" smtClean="0"/>
          </a:p>
        </p:txBody>
      </p:sp>
      <p:sp>
        <p:nvSpPr>
          <p:cNvPr id="3" name="Title 2"/>
          <p:cNvSpPr>
            <a:spLocks noGrp="1"/>
          </p:cNvSpPr>
          <p:nvPr>
            <p:ph type="ctrTitle"/>
          </p:nvPr>
        </p:nvSpPr>
        <p:spPr/>
        <p:txBody>
          <a:bodyPr/>
          <a:lstStyle/>
          <a:p>
            <a:r>
              <a:rPr lang="en-US" dirty="0" smtClean="0"/>
              <a:t>Additional </a:t>
            </a:r>
            <a:r>
              <a:rPr lang="en-US" dirty="0"/>
              <a:t>Info – cont.</a:t>
            </a:r>
          </a:p>
        </p:txBody>
      </p:sp>
    </p:spTree>
    <p:extLst>
      <p:ext uri="{BB962C8B-B14F-4D97-AF65-F5344CB8AC3E}">
        <p14:creationId xmlns:p14="http://schemas.microsoft.com/office/powerpoint/2010/main" val="414947406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Resources</a:t>
            </a:r>
          </a:p>
          <a:p>
            <a:pPr lvl="1"/>
            <a:r>
              <a:rPr lang="en-US" dirty="0" smtClean="0"/>
              <a:t>OnBase Help</a:t>
            </a:r>
          </a:p>
          <a:p>
            <a:pPr lvl="1"/>
            <a:r>
              <a:rPr lang="en-US" dirty="0" smtClean="0"/>
              <a:t>Documentation on esuobweb.emporia.edu</a:t>
            </a:r>
          </a:p>
          <a:p>
            <a:pPr lvl="1"/>
            <a:r>
              <a:rPr lang="en-US" dirty="0" smtClean="0"/>
              <a:t>Hyland Resources</a:t>
            </a:r>
          </a:p>
          <a:p>
            <a:pPr lvl="2"/>
            <a:r>
              <a:rPr lang="en-US" dirty="0">
                <a:hlinkClick r:id="rId3"/>
              </a:rPr>
              <a:t>www.onbase.com/community</a:t>
            </a:r>
            <a:r>
              <a:rPr lang="en-US" dirty="0" smtClean="0">
                <a:hlinkClick r:id="rId3"/>
              </a:rPr>
              <a:t>/</a:t>
            </a:r>
            <a:endParaRPr lang="en-US" dirty="0" smtClean="0"/>
          </a:p>
          <a:p>
            <a:pPr lvl="2"/>
            <a:r>
              <a:rPr lang="en-US" dirty="0" smtClean="0">
                <a:hlinkClick r:id="rId4"/>
              </a:rPr>
              <a:t>www.training.onbase.com/</a:t>
            </a:r>
            <a:endParaRPr lang="en-US" dirty="0"/>
          </a:p>
          <a:p>
            <a:pPr lvl="1"/>
            <a:r>
              <a:rPr lang="en-US" dirty="0" smtClean="0"/>
              <a:t>IT HelpDesk</a:t>
            </a:r>
            <a:endParaRPr lang="en-US" dirty="0"/>
          </a:p>
          <a:p>
            <a:pPr lvl="1"/>
            <a:r>
              <a:rPr lang="en-US" dirty="0" smtClean="0"/>
              <a:t>OnBase Admins</a:t>
            </a:r>
          </a:p>
          <a:p>
            <a:pPr lvl="1"/>
            <a:r>
              <a:rPr lang="en-US" dirty="0" smtClean="0"/>
              <a:t>Purchasing or Accounts Payable Office</a:t>
            </a:r>
          </a:p>
          <a:p>
            <a:pPr lvl="1"/>
            <a:endParaRPr lang="en-US" dirty="0" smtClean="0"/>
          </a:p>
          <a:p>
            <a:pPr lvl="2"/>
            <a:endParaRPr lang="en-US" dirty="0" smtClean="0"/>
          </a:p>
          <a:p>
            <a:pPr lvl="1"/>
            <a:endParaRPr lang="en-US" dirty="0" smtClean="0"/>
          </a:p>
          <a:p>
            <a:pPr lvl="1"/>
            <a:endParaRPr lang="en-US" dirty="0" smtClean="0"/>
          </a:p>
          <a:p>
            <a:pPr lvl="1"/>
            <a:endParaRPr lang="en-US" dirty="0" smtClean="0"/>
          </a:p>
          <a:p>
            <a:endParaRPr lang="en-US" dirty="0" smtClean="0"/>
          </a:p>
          <a:p>
            <a:pPr marL="0" indent="0">
              <a:buNone/>
            </a:pPr>
            <a:endParaRPr lang="en-US" dirty="0" smtClean="0"/>
          </a:p>
        </p:txBody>
      </p:sp>
      <p:sp>
        <p:nvSpPr>
          <p:cNvPr id="3" name="Title 2"/>
          <p:cNvSpPr>
            <a:spLocks noGrp="1"/>
          </p:cNvSpPr>
          <p:nvPr>
            <p:ph type="ctrTitle"/>
          </p:nvPr>
        </p:nvSpPr>
        <p:spPr/>
        <p:txBody>
          <a:bodyPr/>
          <a:lstStyle/>
          <a:p>
            <a:r>
              <a:rPr lang="en-US" dirty="0" smtClean="0"/>
              <a:t>Additional </a:t>
            </a:r>
            <a:r>
              <a:rPr lang="en-US" dirty="0"/>
              <a:t>Info – cont.</a:t>
            </a:r>
          </a:p>
        </p:txBody>
      </p:sp>
      <p:pic>
        <p:nvPicPr>
          <p:cNvPr id="4" name="Picture 3"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55931" y="1709717"/>
            <a:ext cx="501669" cy="519587"/>
          </a:xfrm>
          <a:prstGeom prst="rect">
            <a:avLst/>
          </a:prstGeom>
        </p:spPr>
      </p:pic>
    </p:spTree>
    <p:extLst>
      <p:ext uri="{BB962C8B-B14F-4D97-AF65-F5344CB8AC3E}">
        <p14:creationId xmlns:p14="http://schemas.microsoft.com/office/powerpoint/2010/main" val="293173931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And They Lived Happily OnBase After</a:t>
            </a:r>
          </a:p>
          <a:p>
            <a:r>
              <a:rPr lang="en-US" dirty="0" smtClean="0"/>
              <a:t>Questions?</a:t>
            </a:r>
          </a:p>
          <a:p>
            <a:pPr lvl="1"/>
            <a:endParaRPr lang="en-US" dirty="0" smtClean="0"/>
          </a:p>
          <a:p>
            <a:pPr lvl="2"/>
            <a:endParaRPr lang="en-US" dirty="0" smtClean="0"/>
          </a:p>
          <a:p>
            <a:pPr lvl="1"/>
            <a:endParaRPr lang="en-US" dirty="0" smtClean="0"/>
          </a:p>
          <a:p>
            <a:pPr lvl="1"/>
            <a:endParaRPr lang="en-US" dirty="0" smtClean="0"/>
          </a:p>
          <a:p>
            <a:pPr lvl="1"/>
            <a:endParaRPr lang="en-US" dirty="0" smtClean="0"/>
          </a:p>
          <a:p>
            <a:endParaRPr lang="en-US" dirty="0" smtClean="0"/>
          </a:p>
          <a:p>
            <a:pPr marL="0" indent="0">
              <a:buNone/>
            </a:pPr>
            <a:endParaRPr lang="en-US" dirty="0" smtClean="0"/>
          </a:p>
        </p:txBody>
      </p:sp>
      <p:sp>
        <p:nvSpPr>
          <p:cNvPr id="3" name="Title 2"/>
          <p:cNvSpPr>
            <a:spLocks noGrp="1"/>
          </p:cNvSpPr>
          <p:nvPr>
            <p:ph type="ctrTitle"/>
          </p:nvPr>
        </p:nvSpPr>
        <p:spPr/>
        <p:txBody>
          <a:bodyPr/>
          <a:lstStyle/>
          <a:p>
            <a:r>
              <a:rPr lang="en-US" dirty="0" smtClean="0"/>
              <a:t>The End</a:t>
            </a:r>
            <a:endParaRPr lang="en-US" dirty="0"/>
          </a:p>
        </p:txBody>
      </p:sp>
    </p:spTree>
    <p:extLst>
      <p:ext uri="{BB962C8B-B14F-4D97-AF65-F5344CB8AC3E}">
        <p14:creationId xmlns:p14="http://schemas.microsoft.com/office/powerpoint/2010/main" val="17262518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Accessing OnBase</a:t>
            </a:r>
          </a:p>
          <a:p>
            <a:r>
              <a:rPr lang="en-US" dirty="0" smtClean="0"/>
              <a:t>Approving Documents</a:t>
            </a:r>
          </a:p>
          <a:p>
            <a:r>
              <a:rPr lang="en-US" dirty="0" smtClean="0"/>
              <a:t>Document Retrieval</a:t>
            </a:r>
          </a:p>
          <a:p>
            <a:r>
              <a:rPr lang="en-US" dirty="0" smtClean="0"/>
              <a:t>Additional Info</a:t>
            </a:r>
          </a:p>
          <a:p>
            <a:pPr lvl="1"/>
            <a:r>
              <a:rPr lang="en-US" dirty="0" smtClean="0"/>
              <a:t>IE Settings / </a:t>
            </a:r>
            <a:r>
              <a:rPr lang="en-US" dirty="0"/>
              <a:t>Off Campus Access / Mobile and </a:t>
            </a:r>
            <a:r>
              <a:rPr lang="en-US" dirty="0" smtClean="0"/>
              <a:t>Mac / Resources</a:t>
            </a:r>
          </a:p>
        </p:txBody>
      </p:sp>
      <p:sp>
        <p:nvSpPr>
          <p:cNvPr id="3" name="Title 2"/>
          <p:cNvSpPr>
            <a:spLocks noGrp="1"/>
          </p:cNvSpPr>
          <p:nvPr>
            <p:ph type="ctrTitle"/>
          </p:nvPr>
        </p:nvSpPr>
        <p:spPr/>
        <p:txBody>
          <a:bodyPr/>
          <a:lstStyle/>
          <a:p>
            <a:r>
              <a:rPr lang="en-US" dirty="0" smtClean="0"/>
              <a:t>Overview</a:t>
            </a:r>
            <a:endParaRPr lang="en-US" dirty="0"/>
          </a:p>
        </p:txBody>
      </p:sp>
    </p:spTree>
    <p:extLst>
      <p:ext uri="{BB962C8B-B14F-4D97-AF65-F5344CB8AC3E}">
        <p14:creationId xmlns:p14="http://schemas.microsoft.com/office/powerpoint/2010/main" val="24519315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Email Notification Links</a:t>
            </a:r>
          </a:p>
          <a:p>
            <a:r>
              <a:rPr lang="en-US" dirty="0" smtClean="0"/>
              <a:t>Logging Into OnBase Directly</a:t>
            </a:r>
          </a:p>
          <a:p>
            <a:r>
              <a:rPr lang="en-US" dirty="0" smtClean="0"/>
              <a:t>SkyLab</a:t>
            </a:r>
            <a:endParaRPr lang="en-US" dirty="0"/>
          </a:p>
        </p:txBody>
      </p:sp>
      <p:sp>
        <p:nvSpPr>
          <p:cNvPr id="3" name="Title 2"/>
          <p:cNvSpPr>
            <a:spLocks noGrp="1"/>
          </p:cNvSpPr>
          <p:nvPr>
            <p:ph type="ctrTitle"/>
          </p:nvPr>
        </p:nvSpPr>
        <p:spPr/>
        <p:txBody>
          <a:bodyPr>
            <a:normAutofit/>
          </a:bodyPr>
          <a:lstStyle/>
          <a:p>
            <a:r>
              <a:rPr lang="en-US" dirty="0" smtClean="0"/>
              <a:t>Accessing OnBase</a:t>
            </a:r>
            <a:endParaRPr lang="en-US" dirty="0"/>
          </a:p>
        </p:txBody>
      </p:sp>
    </p:spTree>
    <p:extLst>
      <p:ext uri="{BB962C8B-B14F-4D97-AF65-F5344CB8AC3E}">
        <p14:creationId xmlns:p14="http://schemas.microsoft.com/office/powerpoint/2010/main" val="4689883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Email Notification Links</a:t>
            </a:r>
          </a:p>
          <a:p>
            <a:pPr marL="0" indent="0">
              <a:buNone/>
            </a:pPr>
            <a:endParaRPr lang="en-US" dirty="0"/>
          </a:p>
        </p:txBody>
      </p:sp>
      <p:sp>
        <p:nvSpPr>
          <p:cNvPr id="3" name="Title 2"/>
          <p:cNvSpPr>
            <a:spLocks noGrp="1"/>
          </p:cNvSpPr>
          <p:nvPr>
            <p:ph type="ctrTitle"/>
          </p:nvPr>
        </p:nvSpPr>
        <p:spPr/>
        <p:txBody>
          <a:bodyPr/>
          <a:lstStyle/>
          <a:p>
            <a:r>
              <a:rPr lang="en-US" dirty="0" smtClean="0"/>
              <a:t>Accessing OnBase – cont.</a:t>
            </a:r>
            <a:endParaRPr lang="en-US" dirty="0"/>
          </a:p>
        </p:txBody>
      </p:sp>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4469" y="1891096"/>
            <a:ext cx="4434850" cy="2585919"/>
          </a:xfrm>
          <a:prstGeom prst="rect">
            <a:avLst/>
          </a:prstGeom>
        </p:spPr>
      </p:pic>
    </p:spTree>
    <p:extLst>
      <p:ext uri="{BB962C8B-B14F-4D97-AF65-F5344CB8AC3E}">
        <p14:creationId xmlns:p14="http://schemas.microsoft.com/office/powerpoint/2010/main" val="22238825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r>
              <a:rPr lang="en-US" dirty="0"/>
              <a:t>Email Notification </a:t>
            </a:r>
            <a:r>
              <a:rPr lang="en-US" dirty="0" smtClean="0"/>
              <a:t>Links – cont.</a:t>
            </a:r>
          </a:p>
          <a:p>
            <a:r>
              <a:rPr lang="en-US" dirty="0" smtClean="0"/>
              <a:t>WorkflowPop</a:t>
            </a:r>
          </a:p>
          <a:p>
            <a:pPr lvl="1"/>
            <a:r>
              <a:rPr lang="en-US" dirty="0">
                <a:hlinkClick r:id="rId3"/>
              </a:rPr>
              <a:t>https://esuobweb.emporia.edu/appnet-html/Workflow/WFLogin.aspx?LifeCycleID=125&amp;QueueID=255#</a:t>
            </a:r>
            <a:r>
              <a:rPr lang="en-US" dirty="0"/>
              <a:t> </a:t>
            </a:r>
          </a:p>
          <a:p>
            <a:r>
              <a:rPr lang="en-US" dirty="0" smtClean="0"/>
              <a:t>DocPop</a:t>
            </a:r>
          </a:p>
          <a:p>
            <a:pPr lvl="1"/>
            <a:r>
              <a:rPr lang="en-US" u="sng" dirty="0">
                <a:hlinkClick r:id="rId4"/>
              </a:rPr>
              <a:t>https://</a:t>
            </a:r>
            <a:r>
              <a:rPr lang="en-US" u="sng" dirty="0" smtClean="0">
                <a:hlinkClick r:id="rId4"/>
              </a:rPr>
              <a:t>esuobweb.emporia.edu/AppNet-html/docpop/docpop.aspx?clienttype=activex&amp;docid=1153458&amp;viewerOnlyForSingle=true</a:t>
            </a:r>
            <a:endParaRPr lang="en-US" dirty="0" smtClean="0"/>
          </a:p>
          <a:p>
            <a:r>
              <a:rPr lang="en-US" dirty="0" smtClean="0"/>
              <a:t>FolderPop</a:t>
            </a:r>
          </a:p>
          <a:p>
            <a:pPr lvl="1"/>
            <a:r>
              <a:rPr lang="en-US" dirty="0">
                <a:hlinkClick r:id="rId5"/>
              </a:rPr>
              <a:t>https://</a:t>
            </a:r>
            <a:r>
              <a:rPr lang="en-US" dirty="0" smtClean="0">
                <a:hlinkClick r:id="rId5"/>
              </a:rPr>
              <a:t>esuobweb.emporia.edu/AppNet/FolderPop/FolderPop.aspx?ID=300614&amp;clienttype=html</a:t>
            </a:r>
            <a:endParaRPr lang="en-US" dirty="0" smtClean="0"/>
          </a:p>
          <a:p>
            <a:pPr marL="349250" lvl="1" indent="0">
              <a:buNone/>
            </a:pPr>
            <a:endParaRPr lang="en-US" dirty="0" smtClean="0"/>
          </a:p>
          <a:p>
            <a:pPr lvl="1"/>
            <a:endParaRPr lang="en-US" dirty="0"/>
          </a:p>
        </p:txBody>
      </p:sp>
      <p:sp>
        <p:nvSpPr>
          <p:cNvPr id="3" name="Title 2"/>
          <p:cNvSpPr>
            <a:spLocks noGrp="1"/>
          </p:cNvSpPr>
          <p:nvPr>
            <p:ph type="ctrTitle"/>
          </p:nvPr>
        </p:nvSpPr>
        <p:spPr/>
        <p:txBody>
          <a:bodyPr/>
          <a:lstStyle/>
          <a:p>
            <a:r>
              <a:rPr lang="en-US" dirty="0" smtClean="0"/>
              <a:t>Accessing OnBase – cont.</a:t>
            </a:r>
            <a:endParaRPr lang="en-US" dirty="0"/>
          </a:p>
        </p:txBody>
      </p:sp>
      <p:sp>
        <p:nvSpPr>
          <p:cNvPr id="4" name="TextBox 3"/>
          <p:cNvSpPr txBox="1"/>
          <p:nvPr/>
        </p:nvSpPr>
        <p:spPr>
          <a:xfrm>
            <a:off x="2974132" y="4486797"/>
            <a:ext cx="1821803" cy="369332"/>
          </a:xfrm>
          <a:prstGeom prst="rect">
            <a:avLst/>
          </a:prstGeom>
          <a:noFill/>
        </p:spPr>
        <p:txBody>
          <a:bodyPr wrap="square" rtlCol="0">
            <a:spAutoFit/>
          </a:bodyPr>
          <a:lstStyle/>
          <a:p>
            <a:r>
              <a:rPr lang="en-US" dirty="0" smtClean="0">
                <a:solidFill>
                  <a:srgbClr val="FF0000"/>
                </a:solidFill>
              </a:rPr>
              <a:t>Single-Click only!</a:t>
            </a:r>
            <a:endParaRPr lang="en-US" dirty="0">
              <a:solidFill>
                <a:srgbClr val="FF0000"/>
              </a:solidFill>
            </a:endParaRPr>
          </a:p>
        </p:txBody>
      </p:sp>
    </p:spTree>
    <p:extLst>
      <p:ext uri="{BB962C8B-B14F-4D97-AF65-F5344CB8AC3E}">
        <p14:creationId xmlns:p14="http://schemas.microsoft.com/office/powerpoint/2010/main" val="28179465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Logging Into OnBase Directly</a:t>
            </a:r>
          </a:p>
          <a:p>
            <a:pPr lvl="1"/>
            <a:r>
              <a:rPr lang="en-US" dirty="0" smtClean="0"/>
              <a:t>BuzzIn &gt; OnBase</a:t>
            </a:r>
          </a:p>
          <a:p>
            <a:pPr lvl="1"/>
            <a:r>
              <a:rPr lang="en-US" dirty="0" smtClean="0">
                <a:hlinkClick r:id="rId3"/>
              </a:rPr>
              <a:t>http://esuobweb.emporia.edu</a:t>
            </a:r>
            <a:endParaRPr lang="en-US" dirty="0" smtClean="0"/>
          </a:p>
          <a:p>
            <a:pPr marL="349250" lvl="1" indent="0">
              <a:buNone/>
            </a:pPr>
            <a:endParaRPr lang="en-US" dirty="0"/>
          </a:p>
        </p:txBody>
      </p:sp>
      <p:sp>
        <p:nvSpPr>
          <p:cNvPr id="3" name="Title 2"/>
          <p:cNvSpPr>
            <a:spLocks noGrp="1"/>
          </p:cNvSpPr>
          <p:nvPr>
            <p:ph type="ctrTitle"/>
          </p:nvPr>
        </p:nvSpPr>
        <p:spPr/>
        <p:txBody>
          <a:bodyPr/>
          <a:lstStyle/>
          <a:p>
            <a:r>
              <a:rPr lang="en-US" dirty="0" smtClean="0"/>
              <a:t>Accessing OnBase – cont.</a:t>
            </a:r>
            <a:endParaRPr lang="en-US" dirty="0"/>
          </a:p>
        </p:txBody>
      </p:sp>
    </p:spTree>
    <p:extLst>
      <p:ext uri="{BB962C8B-B14F-4D97-AF65-F5344CB8AC3E}">
        <p14:creationId xmlns:p14="http://schemas.microsoft.com/office/powerpoint/2010/main" val="25028519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Logging Directly Into OnBase – cont.</a:t>
            </a:r>
          </a:p>
          <a:p>
            <a:pPr marL="0" indent="0">
              <a:buNone/>
            </a:pPr>
            <a:endParaRPr lang="en-US" dirty="0"/>
          </a:p>
        </p:txBody>
      </p:sp>
      <p:sp>
        <p:nvSpPr>
          <p:cNvPr id="3" name="Title 2"/>
          <p:cNvSpPr>
            <a:spLocks noGrp="1"/>
          </p:cNvSpPr>
          <p:nvPr>
            <p:ph type="ctrTitle"/>
          </p:nvPr>
        </p:nvSpPr>
        <p:spPr/>
        <p:txBody>
          <a:bodyPr/>
          <a:lstStyle/>
          <a:p>
            <a:r>
              <a:rPr lang="en-US" dirty="0" smtClean="0"/>
              <a:t>Accessing OnBase – cont.</a:t>
            </a:r>
            <a:endParaRPr lang="en-US" dirty="0"/>
          </a:p>
        </p:txBody>
      </p:sp>
      <p:pic>
        <p:nvPicPr>
          <p:cNvPr id="4" name="Picture 3" descr="Screen Clipping"/>
          <p:cNvPicPr>
            <a:picLocks noChangeAspect="1"/>
          </p:cNvPicPr>
          <p:nvPr/>
        </p:nvPicPr>
        <p:blipFill rotWithShape="1">
          <a:blip r:embed="rId3">
            <a:extLst>
              <a:ext uri="{28A0092B-C50C-407E-A947-70E740481C1C}">
                <a14:useLocalDpi xmlns:a14="http://schemas.microsoft.com/office/drawing/2010/main" val="0"/>
              </a:ext>
            </a:extLst>
          </a:blip>
          <a:srcRect t="20977"/>
          <a:stretch/>
        </p:blipFill>
        <p:spPr>
          <a:xfrm>
            <a:off x="1914182" y="2059044"/>
            <a:ext cx="4276110" cy="2492397"/>
          </a:xfrm>
          <a:prstGeom prst="rect">
            <a:avLst/>
          </a:prstGeom>
        </p:spPr>
      </p:pic>
      <p:sp>
        <p:nvSpPr>
          <p:cNvPr id="5" name="Right Arrow 4"/>
          <p:cNvSpPr/>
          <p:nvPr/>
        </p:nvSpPr>
        <p:spPr>
          <a:xfrm>
            <a:off x="2262975" y="2210349"/>
            <a:ext cx="447332" cy="131568"/>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ight Arrow 5"/>
          <p:cNvSpPr/>
          <p:nvPr/>
        </p:nvSpPr>
        <p:spPr>
          <a:xfrm rot="10800000">
            <a:off x="5408555" y="2197191"/>
            <a:ext cx="447332" cy="131568"/>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37990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SkyLab</a:t>
            </a:r>
          </a:p>
          <a:p>
            <a:pPr lvl="1"/>
            <a:r>
              <a:rPr lang="en-US" dirty="0" smtClean="0">
                <a:hlinkClick r:id="rId3"/>
              </a:rPr>
              <a:t>http://sky.emporia.edu</a:t>
            </a:r>
            <a:endParaRPr lang="en-US" dirty="0" smtClean="0"/>
          </a:p>
          <a:p>
            <a:pPr marL="349250" lvl="1" indent="0">
              <a:buNone/>
            </a:pPr>
            <a:endParaRPr lang="en-US" dirty="0" smtClean="0"/>
          </a:p>
          <a:p>
            <a:pPr marL="0" indent="0">
              <a:buNone/>
            </a:pPr>
            <a:endParaRPr lang="en-US" dirty="0"/>
          </a:p>
        </p:txBody>
      </p:sp>
      <p:sp>
        <p:nvSpPr>
          <p:cNvPr id="3" name="Title 2"/>
          <p:cNvSpPr>
            <a:spLocks noGrp="1"/>
          </p:cNvSpPr>
          <p:nvPr>
            <p:ph type="ctrTitle"/>
          </p:nvPr>
        </p:nvSpPr>
        <p:spPr/>
        <p:txBody>
          <a:bodyPr/>
          <a:lstStyle/>
          <a:p>
            <a:r>
              <a:rPr lang="en-US" dirty="0" smtClean="0"/>
              <a:t>Accessing OnBase – cont.</a:t>
            </a:r>
            <a:endParaRPr lang="en-US" dirty="0"/>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00612" y="2404121"/>
            <a:ext cx="1418787" cy="2522290"/>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33115" y="2433459"/>
            <a:ext cx="4536183" cy="2551603"/>
          </a:xfrm>
          <a:prstGeom prst="rect">
            <a:avLst/>
          </a:prstGeom>
        </p:spPr>
      </p:pic>
      <p:cxnSp>
        <p:nvCxnSpPr>
          <p:cNvPr id="10" name="Straight Arrow Connector 9"/>
          <p:cNvCxnSpPr/>
          <p:nvPr/>
        </p:nvCxnSpPr>
        <p:spPr>
          <a:xfrm flipV="1">
            <a:off x="1782751" y="3423654"/>
            <a:ext cx="3232161" cy="24161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1" name="Rectangle 10"/>
          <p:cNvSpPr/>
          <p:nvPr/>
        </p:nvSpPr>
        <p:spPr>
          <a:xfrm>
            <a:off x="1447059" y="3508459"/>
            <a:ext cx="324279" cy="320179"/>
          </a:xfrm>
          <a:prstGeom prst="rect">
            <a:avLst/>
          </a:prstGeom>
          <a:noFill/>
          <a:ln w="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00704115"/>
      </p:ext>
    </p:extLst>
  </p:cSld>
  <p:clrMapOvr>
    <a:masterClrMapping/>
  </p:clrMapOvr>
  <p:timing>
    <p:tnLst>
      <p:par>
        <p:cTn id="1" dur="indefinite" restart="never" nodeType="tmRoot"/>
      </p:par>
    </p:tnLst>
  </p:timing>
</p:sld>
</file>

<file path=ppt/theme/theme1.xml><?xml version="1.0" encoding="utf-8"?>
<a:theme xmlns:a="http://schemas.openxmlformats.org/drawingml/2006/main" name="Perception">
  <a:themeElements>
    <a:clrScheme name="Custom 2">
      <a:dk1>
        <a:sysClr val="windowText" lastClr="000000"/>
      </a:dk1>
      <a:lt1>
        <a:sysClr val="window" lastClr="FFFFFF"/>
      </a:lt1>
      <a:dk2>
        <a:srgbClr val="9D7318"/>
      </a:dk2>
      <a:lt2>
        <a:srgbClr val="B6AFA1"/>
      </a:lt2>
      <a:accent1>
        <a:srgbClr val="9D7318"/>
      </a:accent1>
      <a:accent2>
        <a:srgbClr val="9D7318"/>
      </a:accent2>
      <a:accent3>
        <a:srgbClr val="E4C402"/>
      </a:accent3>
      <a:accent4>
        <a:srgbClr val="7DC1EF"/>
      </a:accent4>
      <a:accent5>
        <a:srgbClr val="21449B"/>
      </a:accent5>
      <a:accent6>
        <a:srgbClr val="A2B170"/>
      </a:accent6>
      <a:hlink>
        <a:srgbClr val="8DA440"/>
      </a:hlink>
      <a:folHlink>
        <a:srgbClr val="4C4F3F"/>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erception">
      <a:fillStyleLst>
        <a:solidFill>
          <a:schemeClr val="phClr"/>
        </a:solidFill>
        <a:solidFill>
          <a:schemeClr val="phClr">
            <a:shade val="90000"/>
          </a:schemeClr>
        </a:solidFill>
        <a:solidFill>
          <a:schemeClr val="phClr">
            <a:shade val="80000"/>
          </a:schemeClr>
        </a:solidFill>
      </a:fillStyleLst>
      <a:lnStyleLst>
        <a:ln w="12700" cap="flat" cmpd="sng" algn="ctr">
          <a:solidFill>
            <a:schemeClr val="phClr">
              <a:satMod val="105000"/>
            </a:schemeClr>
          </a:solidFill>
          <a:prstDash val="solid"/>
        </a:ln>
        <a:ln w="25400" cap="flat" cmpd="sng" algn="ctr">
          <a:solidFill>
            <a:schemeClr val="phClr"/>
          </a:solidFill>
          <a:prstDash val="solid"/>
        </a:ln>
        <a:ln w="25400" cap="flat" cmpd="sng" algn="ctr">
          <a:solidFill>
            <a:schemeClr val="phClr">
              <a:alpha val="80000"/>
            </a:schemeClr>
          </a:solidFill>
          <a:prstDash val="solid"/>
        </a:ln>
      </a:lnStyleLst>
      <a:effectStyleLst>
        <a:effectStyle>
          <a:effectLst/>
        </a:effectStyle>
        <a:effectStyle>
          <a:effectLst/>
          <a:scene3d>
            <a:camera prst="obliqueTopRight"/>
            <a:lightRig rig="threePt" dir="tl"/>
          </a:scene3d>
          <a:sp3d>
            <a:bevelT w="25400" h="25400"/>
          </a:sp3d>
        </a:effectStyle>
        <a:effectStyle>
          <a:effectLst/>
          <a:scene3d>
            <a:camera prst="perspectiveFront" fov="4200000"/>
            <a:lightRig rig="balanced" dir="tl">
              <a:rot lat="0" lon="0" rev="18600000"/>
            </a:lightRig>
          </a:scene3d>
          <a:sp3d prstMaterial="metal">
            <a:bevelT w="63500" h="50800" prst="angle"/>
          </a:sp3d>
        </a:effectStyle>
      </a:effectStyleLst>
      <a:bgFillStyleLst>
        <a:solidFill>
          <a:schemeClr val="phClr">
            <a:tint val="90000"/>
          </a:schemeClr>
        </a:solidFill>
        <a:solidFill>
          <a:schemeClr val="phClr">
            <a:tint val="50000"/>
          </a:schemeClr>
        </a:solidFill>
        <a:solidFill>
          <a:schemeClr val="phClr">
            <a:shade val="60000"/>
          </a:schemeClr>
        </a:soli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Perception.thmx</Template>
  <TotalTime>2104</TotalTime>
  <Words>2381</Words>
  <Application>Microsoft Office PowerPoint</Application>
  <PresentationFormat>On-screen Show (16:9)</PresentationFormat>
  <Paragraphs>227</Paragraphs>
  <Slides>25</Slides>
  <Notes>25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Calibri</vt:lpstr>
      <vt:lpstr>Cambria</vt:lpstr>
      <vt:lpstr>Wingdings 2</vt:lpstr>
      <vt:lpstr>Perception</vt:lpstr>
      <vt:lpstr>OnBase AP Approvals</vt:lpstr>
      <vt:lpstr>OnBase AP Approvals</vt:lpstr>
      <vt:lpstr>Overview</vt:lpstr>
      <vt:lpstr>Accessing OnBase</vt:lpstr>
      <vt:lpstr>Accessing OnBase – cont.</vt:lpstr>
      <vt:lpstr>Accessing OnBase – cont.</vt:lpstr>
      <vt:lpstr>Accessing OnBase – cont.</vt:lpstr>
      <vt:lpstr>Accessing OnBase – cont.</vt:lpstr>
      <vt:lpstr>Accessing OnBase – cont.</vt:lpstr>
      <vt:lpstr>Approving Documents</vt:lpstr>
      <vt:lpstr>Approving Documents – cont.</vt:lpstr>
      <vt:lpstr>Approving Documents – cont.</vt:lpstr>
      <vt:lpstr>Approving Documents – cont.</vt:lpstr>
      <vt:lpstr>Document Retrieval</vt:lpstr>
      <vt:lpstr>Document Retrieval – cont.</vt:lpstr>
      <vt:lpstr>Document Retrieval – cont.</vt:lpstr>
      <vt:lpstr>Document Retrieval – cont.</vt:lpstr>
      <vt:lpstr>Document Retrieval – cont.</vt:lpstr>
      <vt:lpstr>Document Retrieval – cont.</vt:lpstr>
      <vt:lpstr>Document Retrieval – cont.</vt:lpstr>
      <vt:lpstr>Additional Info</vt:lpstr>
      <vt:lpstr>Additional Info – cont.</vt:lpstr>
      <vt:lpstr>Additional Info – cont.</vt:lpstr>
      <vt:lpstr>Additional Info – cont.</vt:lpstr>
      <vt:lpstr>The End</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OnBase AP Approvals</dc:title>
  <cp:lastModifiedBy>Blaine Smith</cp:lastModifiedBy>
  <cp:revision>1</cp:revision>
  <dcterms:created xsi:type="dcterms:W3CDTF">2014-02-28T21:57:08Z</dcterms:created>
  <dcterms:modified xsi:type="dcterms:W3CDTF">2014-11-24T20:54:51Z</dcterms:modified>
</cp:coreProperties>
</file>